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7" r:id="rId10"/>
    <p:sldId id="268" r:id="rId11"/>
    <p:sldId id="264" r:id="rId12"/>
    <p:sldId id="266" r:id="rId13"/>
    <p:sldId id="270" r:id="rId14"/>
    <p:sldId id="274" r:id="rId15"/>
    <p:sldId id="278" r:id="rId16"/>
    <p:sldId id="275" r:id="rId17"/>
    <p:sldId id="276" r:id="rId18"/>
    <p:sldId id="272" r:id="rId19"/>
    <p:sldId id="277" r:id="rId20"/>
    <p:sldId id="27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22" autoAdjust="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868CE-6941-4390-A9D6-E8C7E778807D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210B75-879B-4CC6-8CAA-02699345EBA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1-2014/2012/Lei/Anexos/ANL12772-IV%20a%20VI..htm#anexoiv" TargetMode="External"/><Relationship Id="rId2" Type="http://schemas.openxmlformats.org/officeDocument/2006/relationships/hyperlink" Target="http://www.planalto.gov.br/ccivil_03/_Ato2011-2014/2012/Lei/Anexos/ANL12772-I%20a%20III-A..htm#anexoii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55650" y="2636838"/>
            <a:ext cx="838835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rebuchet MS" pitchFamily="32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rebuchet MS" pitchFamily="32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rebuchet MS" pitchFamily="32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rebuchet MS" pitchFamily="32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rebuchet MS" pitchFamily="32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rebuchet MS" pitchFamily="32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rebuchet MS" pitchFamily="32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rebuchet MS" pitchFamily="32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rebuchet MS" pitchFamily="32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4400" dirty="0">
                <a:solidFill>
                  <a:srgbClr val="CC0000"/>
                </a:solidFill>
              </a:rPr>
              <a:t>COMISSÃO PERMANENTE DE PESSOAL DOCENTE – </a:t>
            </a:r>
            <a:br>
              <a:rPr lang="pt-BR" altLang="pt-BR" sz="4400" dirty="0">
                <a:solidFill>
                  <a:srgbClr val="CC0000"/>
                </a:solidFill>
              </a:rPr>
            </a:br>
            <a:r>
              <a:rPr lang="pt-BR" altLang="pt-BR" sz="4400" dirty="0">
                <a:solidFill>
                  <a:srgbClr val="CC0000"/>
                </a:solidFill>
              </a:rPr>
              <a:t>CPPD </a:t>
            </a:r>
            <a:br>
              <a:rPr lang="pt-BR" altLang="pt-BR" sz="4400" dirty="0">
                <a:solidFill>
                  <a:srgbClr val="CC0000"/>
                </a:solidFill>
              </a:rPr>
            </a:br>
            <a:r>
              <a:rPr lang="pt-BR" altLang="pt-BR" sz="4400" dirty="0">
                <a:solidFill>
                  <a:srgbClr val="CC0000"/>
                </a:solidFill>
              </a:rPr>
              <a:t/>
            </a:r>
            <a:br>
              <a:rPr lang="pt-BR" altLang="pt-BR" sz="4400" dirty="0">
                <a:solidFill>
                  <a:srgbClr val="CC0000"/>
                </a:solidFill>
              </a:rPr>
            </a:br>
            <a:endParaRPr lang="pt-BR" altLang="pt-BR" sz="4400" dirty="0">
              <a:solidFill>
                <a:srgbClr val="CC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836613"/>
            <a:ext cx="57896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624"/>
            <a:ext cx="4139952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chemeClr val="tx1"/>
                </a:solidFill>
              </a:rPr>
              <a:t>A promoção ocorrerá:</a:t>
            </a:r>
            <a:r>
              <a:rPr lang="pt-BR" altLang="pt-BR" dirty="0"/>
              <a:t/>
            </a:r>
            <a:br>
              <a:rPr lang="pt-BR" alt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pt-BR" altLang="pt-BR" dirty="0" smtClean="0"/>
              <a:t>Para </a:t>
            </a:r>
            <a:r>
              <a:rPr lang="pt-BR" altLang="pt-BR" dirty="0"/>
              <a:t>a Classe de Professor Titular:</a:t>
            </a:r>
          </a:p>
          <a:p>
            <a:pPr lvl="1" algn="just">
              <a:spcBef>
                <a:spcPct val="50000"/>
              </a:spcBef>
            </a:pPr>
            <a:r>
              <a:rPr lang="pt-BR" altLang="pt-BR" dirty="0" smtClean="0"/>
              <a:t>Se possuir </a:t>
            </a:r>
            <a:r>
              <a:rPr lang="pt-BR" altLang="pt-BR" dirty="0"/>
              <a:t>o título de </a:t>
            </a:r>
            <a:r>
              <a:rPr lang="pt-BR" altLang="pt-BR" dirty="0" smtClean="0"/>
              <a:t>doutor </a:t>
            </a:r>
            <a:r>
              <a:rPr lang="pt-BR" altLang="pt-BR" dirty="0" smtClean="0"/>
              <a:t>e ter completado 2 anos na classe DIV, Nível 04.</a:t>
            </a:r>
            <a:endParaRPr lang="pt-BR" altLang="pt-BR" dirty="0"/>
          </a:p>
          <a:p>
            <a:pPr lvl="1" algn="just">
              <a:spcBef>
                <a:spcPct val="50000"/>
              </a:spcBef>
            </a:pPr>
            <a:r>
              <a:rPr lang="pt-BR" altLang="pt-BR" dirty="0" smtClean="0"/>
              <a:t>ser </a:t>
            </a:r>
            <a:r>
              <a:rPr lang="pt-BR" altLang="pt-BR" dirty="0"/>
              <a:t>aprovado em processo de </a:t>
            </a:r>
            <a:r>
              <a:rPr lang="pt-BR" altLang="pt-BR" dirty="0" smtClean="0"/>
              <a:t>avaliação</a:t>
            </a:r>
          </a:p>
          <a:p>
            <a:pPr lvl="1" algn="just">
              <a:spcBef>
                <a:spcPct val="50000"/>
              </a:spcBef>
            </a:pPr>
            <a:r>
              <a:rPr lang="pt-BR" altLang="pt-BR" dirty="0" smtClean="0"/>
              <a:t>lograr </a:t>
            </a:r>
            <a:r>
              <a:rPr lang="pt-BR" altLang="pt-BR" dirty="0"/>
              <a:t>aprovação de memorial ou defesa de tese acadêmica </a:t>
            </a:r>
            <a:r>
              <a:rPr lang="pt-BR" altLang="pt-BR" dirty="0" smtClean="0"/>
              <a:t>inédita.</a:t>
            </a:r>
            <a:endParaRPr lang="pt-BR" altLang="pt-BR" dirty="0"/>
          </a:p>
          <a:p>
            <a:pPr algn="just">
              <a:spcBef>
                <a:spcPct val="50000"/>
              </a:spcBef>
              <a:buFontTx/>
              <a:buChar char="-"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508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chemeClr val="tx1"/>
                </a:solidFill>
              </a:rPr>
              <a:t>Aceleração da Promoção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pt-BR" altLang="pt-BR" dirty="0" smtClean="0"/>
              <a:t>Os </a:t>
            </a:r>
            <a:r>
              <a:rPr lang="pt-BR" altLang="pt-BR" dirty="0">
                <a:solidFill>
                  <a:srgbClr val="FF0000"/>
                </a:solidFill>
              </a:rPr>
              <a:t>aprovados no estágio probatório </a:t>
            </a:r>
            <a:r>
              <a:rPr lang="pt-BR" altLang="pt-BR" dirty="0"/>
              <a:t>farão jus a processo de aceleração da promoção:</a:t>
            </a:r>
          </a:p>
          <a:p>
            <a:pPr lvl="1" algn="just">
              <a:spcBef>
                <a:spcPct val="50000"/>
              </a:spcBef>
            </a:pPr>
            <a:r>
              <a:rPr lang="pt-BR" altLang="pt-BR" dirty="0"/>
              <a:t>D</a:t>
            </a:r>
            <a:r>
              <a:rPr lang="pt-BR" altLang="pt-BR" dirty="0" smtClean="0"/>
              <a:t>a classe </a:t>
            </a:r>
            <a:r>
              <a:rPr lang="pt-BR" altLang="pt-BR" dirty="0"/>
              <a:t>D I para o nível 1 </a:t>
            </a:r>
            <a:r>
              <a:rPr lang="pt-BR" altLang="pt-BR" dirty="0" smtClean="0"/>
              <a:t>da </a:t>
            </a:r>
            <a:r>
              <a:rPr lang="pt-BR" altLang="pt-BR" dirty="0"/>
              <a:t>D II, se </a:t>
            </a:r>
            <a:r>
              <a:rPr lang="pt-BR" altLang="pt-BR" dirty="0" smtClean="0"/>
              <a:t>Especialistas;</a:t>
            </a:r>
            <a:endParaRPr lang="pt-BR" altLang="pt-BR" dirty="0"/>
          </a:p>
          <a:p>
            <a:pPr lvl="1" algn="just">
              <a:spcBef>
                <a:spcPct val="50000"/>
              </a:spcBef>
            </a:pPr>
            <a:r>
              <a:rPr lang="pt-BR" altLang="pt-BR" dirty="0" smtClean="0"/>
              <a:t>Da classe </a:t>
            </a:r>
            <a:r>
              <a:rPr lang="pt-BR" altLang="pt-BR" dirty="0"/>
              <a:t>D </a:t>
            </a:r>
            <a:r>
              <a:rPr lang="pt-BR" altLang="pt-BR" dirty="0" smtClean="0"/>
              <a:t>I para </a:t>
            </a:r>
            <a:r>
              <a:rPr lang="pt-BR" altLang="pt-BR" dirty="0"/>
              <a:t>o nível 1 </a:t>
            </a:r>
            <a:r>
              <a:rPr lang="pt-BR" altLang="pt-BR" dirty="0" smtClean="0"/>
              <a:t>da </a:t>
            </a:r>
            <a:r>
              <a:rPr lang="pt-BR" altLang="pt-BR" dirty="0"/>
              <a:t>D III, se mestres ou </a:t>
            </a:r>
            <a:r>
              <a:rPr lang="pt-BR" altLang="pt-BR" dirty="0" smtClean="0"/>
              <a:t>doutores;</a:t>
            </a:r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9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6565"/>
            <a:ext cx="461549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97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A estrutura </a:t>
            </a:r>
            <a:r>
              <a:rPr lang="pt-BR" dirty="0" err="1" smtClean="0">
                <a:solidFill>
                  <a:schemeClr val="accent1"/>
                </a:solidFill>
              </a:rPr>
              <a:t>reMuNeratória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RT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Art</a:t>
            </a:r>
            <a:r>
              <a:rPr lang="pt-BR" dirty="0"/>
              <a:t>. 16.  A estrutura remuneratória do Plano de Carreiras e Cargos de Magistério Federal possui a seguinte composição:</a:t>
            </a:r>
          </a:p>
          <a:p>
            <a:pPr marL="0" indent="0" algn="just">
              <a:buNone/>
            </a:pPr>
            <a:r>
              <a:rPr lang="pt-BR" dirty="0" smtClean="0"/>
              <a:t>I </a:t>
            </a:r>
            <a:r>
              <a:rPr lang="pt-BR" dirty="0"/>
              <a:t>- Vencimento Básico, conforme valores e vigências estabelecidos no </a:t>
            </a:r>
            <a:r>
              <a:rPr lang="pt-BR" dirty="0">
                <a:hlinkClick r:id="rId2"/>
              </a:rPr>
              <a:t>Anexo III</a:t>
            </a:r>
            <a:r>
              <a:rPr lang="pt-BR" dirty="0"/>
              <a:t>, para cada Carreira, cargo, classe e nível; e</a:t>
            </a:r>
          </a:p>
          <a:p>
            <a:pPr marL="0" indent="0" algn="just">
              <a:buNone/>
            </a:pPr>
            <a:r>
              <a:rPr lang="pt-BR" dirty="0"/>
              <a:t>II - Retribuição por Titulação - RT, conforme disposto no art. 17.</a:t>
            </a:r>
          </a:p>
          <a:p>
            <a:pPr marL="0" indent="0" algn="just">
              <a:buNone/>
            </a:pPr>
            <a:r>
              <a:rPr lang="pt-BR" dirty="0"/>
              <a:t>Art. 17.  Fica instituída a RT, devida ao docente integrante do Plano de Carreiras e Cargos de Magistério Federal em conformidade com a Carreira, cargo, classe, nível e titulação comprovada, nos valores e vigência estabelecidos no </a:t>
            </a:r>
            <a:r>
              <a:rPr lang="pt-BR" dirty="0">
                <a:hlinkClick r:id="rId3"/>
              </a:rPr>
              <a:t>Anexo IV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58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4497"/>
            <a:ext cx="4608512" cy="675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2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FF0000"/>
                </a:solidFill>
              </a:rPr>
              <a:t>rsc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pt-BR" altLang="pt-BR" dirty="0"/>
              <a:t>Para fins de percepção da RT, será considerada a equivalência da titulação exigida com o Reconhecimento de Saberes e Competências - RSC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pt-BR" altLang="pt-BR" dirty="0" smtClean="0"/>
              <a:t>O </a:t>
            </a:r>
            <a:r>
              <a:rPr lang="pt-BR" altLang="pt-BR" dirty="0"/>
              <a:t>RSC poderá ser concedido em três níveis: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pt-BR" altLang="pt-BR" dirty="0" smtClean="0"/>
              <a:t>I </a:t>
            </a:r>
            <a:r>
              <a:rPr lang="pt-BR" altLang="pt-BR" dirty="0"/>
              <a:t>- RSC-I;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pt-BR" altLang="pt-BR" dirty="0" smtClean="0"/>
              <a:t>II </a:t>
            </a:r>
            <a:r>
              <a:rPr lang="pt-BR" altLang="pt-BR" dirty="0"/>
              <a:t>- RSC-II; e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pt-BR" altLang="pt-BR" dirty="0" smtClean="0"/>
              <a:t>III </a:t>
            </a:r>
            <a:r>
              <a:rPr lang="pt-BR" altLang="pt-BR" dirty="0"/>
              <a:t>- RSC-III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801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pt-BR" altLang="pt-BR" dirty="0"/>
              <a:t>A equivalência do RSC com a titulação acadêmica, exclusivamente para fins de percepção da RT, ocorrerá da seguinte forma: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pt-BR" altLang="pt-BR" dirty="0"/>
              <a:t>I - Graduação + RSC-I equivale à especialização;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pt-BR" altLang="pt-BR" dirty="0"/>
              <a:t>II - Especialização + RSC-II equivale a mestrado; e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pt-BR" altLang="pt-BR" dirty="0"/>
              <a:t>III - Mestrado + RSC-III equivale a doutorado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46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471601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0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010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2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b="1" dirty="0">
                <a:solidFill>
                  <a:srgbClr val="FF0000"/>
                </a:solidFill>
              </a:rPr>
              <a:t>A </a:t>
            </a:r>
            <a:r>
              <a:rPr lang="pt-BR" altLang="pt-BR" b="1" dirty="0" smtClean="0">
                <a:solidFill>
                  <a:srgbClr val="FF0000"/>
                </a:solidFill>
              </a:rPr>
              <a:t>CPPD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750"/>
              </a:spcBef>
              <a:buSzPct val="80000"/>
            </a:pPr>
            <a:r>
              <a:rPr lang="pt-BR" altLang="pt-BR" b="1" dirty="0" smtClean="0">
                <a:solidFill>
                  <a:srgbClr val="000000"/>
                </a:solidFill>
                <a:latin typeface="+mj-lt"/>
              </a:rPr>
              <a:t>Portaria nº 490/GR/2016 </a:t>
            </a:r>
          </a:p>
          <a:p>
            <a:pPr>
              <a:spcBef>
                <a:spcPts val="1750"/>
              </a:spcBef>
              <a:buSzPct val="80000"/>
              <a:buNone/>
            </a:pPr>
            <a:r>
              <a:rPr lang="pt-BR" altLang="pt-BR" b="1" dirty="0" smtClean="0">
                <a:solidFill>
                  <a:srgbClr val="000000"/>
                </a:solidFill>
                <a:latin typeface="+mj-lt"/>
              </a:rPr>
              <a:t>Membros:      Willams Lopes Pereira</a:t>
            </a:r>
          </a:p>
          <a:p>
            <a:pPr>
              <a:spcBef>
                <a:spcPts val="1750"/>
              </a:spcBef>
              <a:buSzPct val="80000"/>
              <a:buNone/>
            </a:pPr>
            <a:r>
              <a:rPr lang="pt-BR" altLang="pt-BR" b="1" dirty="0" smtClean="0">
                <a:solidFill>
                  <a:srgbClr val="000000"/>
                </a:solidFill>
                <a:latin typeface="+mj-lt"/>
              </a:rPr>
              <a:t>			Sebastiana Alves da Silva	</a:t>
            </a:r>
          </a:p>
          <a:p>
            <a:pPr>
              <a:spcBef>
                <a:spcPts val="1750"/>
              </a:spcBef>
              <a:buSzPct val="80000"/>
              <a:buNone/>
            </a:pPr>
            <a:r>
              <a:rPr lang="pt-BR" altLang="pt-BR" b="1" dirty="0" smtClean="0">
                <a:solidFill>
                  <a:srgbClr val="000000"/>
                </a:solidFill>
                <a:latin typeface="+mj-lt"/>
              </a:rPr>
              <a:t>			Andreina Moreira da Silva</a:t>
            </a:r>
          </a:p>
          <a:p>
            <a:pPr>
              <a:spcBef>
                <a:spcPts val="1750"/>
              </a:spcBef>
              <a:buSzPct val="80000"/>
              <a:buNone/>
            </a:pPr>
            <a:r>
              <a:rPr lang="pt-BR" altLang="pt-BR" b="1" dirty="0" smtClean="0">
                <a:solidFill>
                  <a:srgbClr val="000000"/>
                </a:solidFill>
                <a:latin typeface="+mj-lt"/>
              </a:rPr>
              <a:t>			Roberson de Oliveira Carvalho</a:t>
            </a:r>
          </a:p>
          <a:p>
            <a:pPr>
              <a:spcBef>
                <a:spcPts val="1750"/>
              </a:spcBef>
              <a:buSzPct val="80000"/>
              <a:buNone/>
            </a:pPr>
            <a:r>
              <a:rPr lang="pt-BR" altLang="pt-BR" b="1" dirty="0" smtClean="0">
                <a:solidFill>
                  <a:srgbClr val="000000"/>
                </a:solidFill>
                <a:latin typeface="+mj-lt"/>
              </a:rPr>
              <a:t>              	Mariana Lima da Silva</a:t>
            </a:r>
          </a:p>
          <a:p>
            <a:pPr>
              <a:spcBef>
                <a:spcPts val="1750"/>
              </a:spcBef>
              <a:buSzPct val="80000"/>
              <a:buNone/>
            </a:pPr>
            <a:endParaRPr lang="pt-BR" altLang="pt-BR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ts val="1750"/>
              </a:spcBef>
              <a:buSzPct val="80000"/>
              <a:buNone/>
            </a:pPr>
            <a:r>
              <a:rPr lang="pt-BR" altLang="pt-BR" b="1" smtClean="0">
                <a:solidFill>
                  <a:srgbClr val="FF0000"/>
                </a:solidFill>
                <a:latin typeface="Arial" charset="0"/>
              </a:rPr>
              <a:t>CPPD@IFRR.EDU.BR</a:t>
            </a:r>
            <a:endParaRPr lang="pt-BR" altLang="pt-BR" b="1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ts val="1750"/>
              </a:spcBef>
              <a:buSzPct val="80000"/>
              <a:buNone/>
            </a:pPr>
            <a:r>
              <a:rPr lang="pt-BR" altLang="pt-BR" b="1" dirty="0">
                <a:solidFill>
                  <a:srgbClr val="FF0000"/>
                </a:solidFill>
                <a:latin typeface="Arial" charset="0"/>
              </a:rPr>
              <a:t>http://reitoria.ifrr.edu.br/cppd</a:t>
            </a:r>
            <a:endParaRPr lang="pt-BR" altLang="pt-BR" b="1" dirty="0" smtClean="0">
              <a:solidFill>
                <a:srgbClr val="FF0000"/>
              </a:solidFill>
              <a:latin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6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547664" y="3068960"/>
            <a:ext cx="5416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OBRIGADA!!!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41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>
                <a:solidFill>
                  <a:srgbClr val="FF0000"/>
                </a:solidFill>
              </a:rPr>
              <a:t>Quem somos: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dirty="0" smtClean="0"/>
              <a:t>A Lei nº 12.772, de 28 de Dezembro de 2012:</a:t>
            </a:r>
          </a:p>
          <a:p>
            <a:endParaRPr lang="pt-BR" altLang="pt-BR" dirty="0" smtClean="0">
              <a:solidFill>
                <a:srgbClr val="7F7F7F"/>
              </a:solidFill>
            </a:endParaRPr>
          </a:p>
          <a:p>
            <a:pPr marL="0" indent="0" algn="just">
              <a:buNone/>
            </a:pPr>
            <a:r>
              <a:rPr lang="pt-BR" dirty="0"/>
              <a:t>Art. 26.  Será instituída uma Comissão Permanente de Pessoal Docente - CPPD, eleita pelos seus pares, em cada IFE, que possua, em seus quadros, pessoal integrante do Plano de Carreiras e Cargos de Magistério Federal.  </a:t>
            </a:r>
          </a:p>
        </p:txBody>
      </p:sp>
    </p:spTree>
    <p:extLst>
      <p:ext uri="{BB962C8B-B14F-4D97-AF65-F5344CB8AC3E}">
        <p14:creationId xmlns:p14="http://schemas.microsoft.com/office/powerpoint/2010/main" val="29559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§ 1</a:t>
            </a:r>
            <a:r>
              <a:rPr lang="pt-BR" u="sng" baseline="30000" dirty="0" smtClean="0">
                <a:solidFill>
                  <a:schemeClr val="accent1"/>
                </a:solidFill>
              </a:rPr>
              <a:t>o</a:t>
            </a:r>
            <a:r>
              <a:rPr lang="pt-BR" dirty="0" smtClean="0">
                <a:solidFill>
                  <a:schemeClr val="accent1"/>
                </a:solidFill>
              </a:rPr>
              <a:t>  À CPPD caberá prestar assessoramento ao colegiado competente ou dirigente máximo na instituição de ensino, para formulação e acompanhamento da execução da política de pessoal docente, no que diz respeito a:</a:t>
            </a:r>
          </a:p>
          <a:p>
            <a:pPr marL="0" indent="0" algn="just">
              <a:buNone/>
            </a:pPr>
            <a:r>
              <a:rPr lang="pt-BR" dirty="0" smtClean="0"/>
              <a:t>I - dimensionamento da alocação de vagas docentes nas unidades acadêmicas;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II - contratação e admissão de professores efetivos e substitutos;</a:t>
            </a:r>
          </a:p>
          <a:p>
            <a:pPr marL="0" indent="0" algn="just">
              <a:buNone/>
            </a:pPr>
            <a:r>
              <a:rPr lang="pt-BR" dirty="0" smtClean="0"/>
              <a:t>III - alteração do regime de trabalho docente;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IV - avaliação do desempenho para fins de progressão e promoção funcional;</a:t>
            </a:r>
          </a:p>
          <a:p>
            <a:pPr marL="0" indent="0" algn="just">
              <a:buNone/>
            </a:pPr>
            <a:r>
              <a:rPr lang="pt-BR" dirty="0" smtClean="0"/>
              <a:t>V - solicitação de afastamento de docentes para aperfeiçoamento, especialização, mestrado, doutorado ou pós-doutorado; e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VI - liberação de professores para programas de cooperação com outras instituições, universitárias ou não.</a:t>
            </a:r>
          </a:p>
        </p:txBody>
      </p:sp>
    </p:spTree>
    <p:extLst>
      <p:ext uri="{BB962C8B-B14F-4D97-AF65-F5344CB8AC3E}">
        <p14:creationId xmlns:p14="http://schemas.microsoft.com/office/powerpoint/2010/main" val="7236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50825" y="332657"/>
            <a:ext cx="8210550" cy="6068144"/>
            <a:chOff x="158" y="482"/>
            <a:chExt cx="5172" cy="355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82"/>
              <a:ext cx="5172" cy="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58" y="482"/>
              <a:ext cx="5172" cy="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</p:grpSp>
      <p:sp>
        <p:nvSpPr>
          <p:cNvPr id="15" name="Seta para a direita 14"/>
          <p:cNvSpPr/>
          <p:nvPr/>
        </p:nvSpPr>
        <p:spPr>
          <a:xfrm>
            <a:off x="3777730" y="1844824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dirty="0">
                <a:solidFill>
                  <a:srgbClr val="FF0000"/>
                </a:solidFill>
              </a:rPr>
              <a:t>Carreira de Magistério do Ensino Básico, Técnico e </a:t>
            </a:r>
            <a:r>
              <a:rPr lang="pt-BR" altLang="pt-BR" dirty="0" smtClean="0">
                <a:solidFill>
                  <a:srgbClr val="FF0000"/>
                </a:solidFill>
              </a:rPr>
              <a:t>Tecnológico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endParaRPr lang="pt-BR" altLang="pt-BR" dirty="0">
              <a:solidFill>
                <a:srgbClr val="FFCC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pt-BR" altLang="pt-BR" dirty="0" smtClean="0"/>
              <a:t>D </a:t>
            </a:r>
            <a:r>
              <a:rPr lang="pt-BR" altLang="pt-BR" dirty="0"/>
              <a:t>I – Níveis 1 e 2</a:t>
            </a:r>
          </a:p>
          <a:p>
            <a:pPr algn="just">
              <a:spcBef>
                <a:spcPct val="50000"/>
              </a:spcBef>
            </a:pPr>
            <a:r>
              <a:rPr lang="pt-BR" altLang="pt-BR" dirty="0" smtClean="0"/>
              <a:t>D </a:t>
            </a:r>
            <a:r>
              <a:rPr lang="pt-BR" altLang="pt-BR" dirty="0"/>
              <a:t>II – Níveis 1 e 2</a:t>
            </a:r>
          </a:p>
          <a:p>
            <a:pPr algn="just">
              <a:spcBef>
                <a:spcPct val="50000"/>
              </a:spcBef>
            </a:pPr>
            <a:r>
              <a:rPr lang="pt-BR" altLang="pt-BR" dirty="0" smtClean="0"/>
              <a:t>D </a:t>
            </a:r>
            <a:r>
              <a:rPr lang="pt-BR" altLang="pt-BR" dirty="0"/>
              <a:t>III – Níveis 1 a 4</a:t>
            </a:r>
          </a:p>
          <a:p>
            <a:pPr algn="just">
              <a:spcBef>
                <a:spcPct val="50000"/>
              </a:spcBef>
            </a:pPr>
            <a:r>
              <a:rPr lang="pt-BR" altLang="pt-BR" dirty="0" smtClean="0"/>
              <a:t>D </a:t>
            </a:r>
            <a:r>
              <a:rPr lang="pt-BR" altLang="pt-BR" dirty="0"/>
              <a:t>IV – Níveis 1 a 4</a:t>
            </a:r>
          </a:p>
          <a:p>
            <a:pPr algn="just">
              <a:spcBef>
                <a:spcPct val="50000"/>
              </a:spcBef>
            </a:pPr>
            <a:r>
              <a:rPr lang="pt-BR" altLang="pt-BR" dirty="0" smtClean="0"/>
              <a:t>Titular </a:t>
            </a:r>
            <a:r>
              <a:rPr lang="pt-BR" altLang="pt-BR" dirty="0"/>
              <a:t>– Nível único</a:t>
            </a:r>
          </a:p>
          <a:p>
            <a:pPr algn="just">
              <a:spcBef>
                <a:spcPct val="50000"/>
              </a:spcBef>
            </a:pPr>
            <a:r>
              <a:rPr lang="pt-BR" altLang="pt-BR" dirty="0" smtClean="0"/>
              <a:t>Cargo </a:t>
            </a:r>
            <a:r>
              <a:rPr lang="pt-BR" altLang="pt-BR" dirty="0"/>
              <a:t>isolado de Titular-Livre do EBTT nível único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75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>
                <a:solidFill>
                  <a:srgbClr val="FF0000"/>
                </a:solidFill>
              </a:rPr>
              <a:t>O Desenvolvimento nas </a:t>
            </a:r>
            <a:r>
              <a:rPr lang="pt-BR" altLang="pt-BR" b="1" dirty="0" smtClean="0">
                <a:solidFill>
                  <a:srgbClr val="FF0000"/>
                </a:solidFill>
              </a:rPr>
              <a:t>Carreiras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pt-BR" altLang="pt-BR" dirty="0"/>
              <a:t>Progressão – mudança de nível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altLang="pt-BR" dirty="0"/>
              <a:t>Promoção – mudança de Classe</a:t>
            </a:r>
          </a:p>
          <a:p>
            <a:pPr algn="just">
              <a:spcBef>
                <a:spcPct val="50000"/>
              </a:spcBef>
            </a:pPr>
            <a:r>
              <a:rPr lang="pt-BR" altLang="pt-BR" dirty="0" smtClean="0"/>
              <a:t>Progressão </a:t>
            </a:r>
            <a:r>
              <a:rPr lang="pt-BR" altLang="pt-BR" dirty="0"/>
              <a:t>- com base nos critérios gerais estabelecidos nesta Lei e observará, cumulativamente: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altLang="pt-BR" dirty="0"/>
              <a:t> </a:t>
            </a:r>
            <a:r>
              <a:rPr lang="pt-BR" altLang="pt-BR" dirty="0" smtClean="0"/>
              <a:t>interstício </a:t>
            </a:r>
            <a:r>
              <a:rPr lang="pt-BR" altLang="pt-BR" dirty="0"/>
              <a:t>de efetivo exercício em cada nível (interstício de 24 </a:t>
            </a:r>
            <a:r>
              <a:rPr lang="pt-BR" altLang="pt-BR" dirty="0" smtClean="0"/>
              <a:t>meses)</a:t>
            </a:r>
            <a:endParaRPr lang="pt-BR" altLang="pt-BR" dirty="0"/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altLang="pt-BR" dirty="0"/>
              <a:t> aprovação em avaliação de desempenho</a:t>
            </a:r>
          </a:p>
          <a:p>
            <a:pPr marL="0" indent="0">
              <a:buNone/>
            </a:pPr>
            <a:endParaRPr lang="pt-BR" altLang="pt-BR" b="1" dirty="0" smtClean="0">
              <a:solidFill>
                <a:srgbClr val="FFCC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09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016"/>
            <a:ext cx="44644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1867"/>
            <a:ext cx="4392488" cy="658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"/>
            <a:ext cx="4191256" cy="666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980"/>
            <a:ext cx="4164814" cy="65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0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334</Words>
  <Application>Microsoft Office PowerPoint</Application>
  <PresentationFormat>Apresentação na tela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Balcão Envidraçado</vt:lpstr>
      <vt:lpstr>Apresentação do PowerPoint</vt:lpstr>
      <vt:lpstr>A CPPD</vt:lpstr>
      <vt:lpstr>Quem somos:</vt:lpstr>
      <vt:lpstr>Apresentação do PowerPoint</vt:lpstr>
      <vt:lpstr>Apresentação do PowerPoint</vt:lpstr>
      <vt:lpstr>Carreira de Magistério do Ensino Básico, Técnico e Tecnológico</vt:lpstr>
      <vt:lpstr>O Desenvolvimento nas Carreiras</vt:lpstr>
      <vt:lpstr>Apresentação do PowerPoint</vt:lpstr>
      <vt:lpstr>Apresentação do PowerPoint</vt:lpstr>
      <vt:lpstr>Apresentação do PowerPoint</vt:lpstr>
      <vt:lpstr>A promoção ocorrerá: </vt:lpstr>
      <vt:lpstr>Aceleração da Promoção </vt:lpstr>
      <vt:lpstr>Apresentação do PowerPoint</vt:lpstr>
      <vt:lpstr>A estrutura reMuNeratória RT</vt:lpstr>
      <vt:lpstr>Apresentação do PowerPoint</vt:lpstr>
      <vt:lpstr>rsc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Instituto Federal de Roraima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Andreina Moreira da Silva</dc:creator>
  <cp:lastModifiedBy>Angelamar Goncalves de Almirante</cp:lastModifiedBy>
  <cp:revision>34</cp:revision>
  <dcterms:created xsi:type="dcterms:W3CDTF">2017-11-10T13:25:12Z</dcterms:created>
  <dcterms:modified xsi:type="dcterms:W3CDTF">2017-11-10T21:28:47Z</dcterms:modified>
</cp:coreProperties>
</file>