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90" r:id="rId4"/>
    <p:sldId id="284" r:id="rId5"/>
    <p:sldId id="267" r:id="rId6"/>
    <p:sldId id="268" r:id="rId7"/>
    <p:sldId id="289" r:id="rId8"/>
    <p:sldId id="291" r:id="rId9"/>
    <p:sldId id="270" r:id="rId10"/>
    <p:sldId id="287" r:id="rId1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7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8"/>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A49B22F-2AF1-4CE7-9D35-0C2ACB3AE98B}" type="datetimeFigureOut">
              <a:rPr lang="pt-BR" smtClean="0"/>
              <a:t>28/11/2019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175408096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A49B22F-2AF1-4CE7-9D35-0C2ACB3AE98B}" type="datetimeFigureOut">
              <a:rPr lang="pt-BR" smtClean="0"/>
              <a:t>28/11/2019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48270299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40"/>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40"/>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A49B22F-2AF1-4CE7-9D35-0C2ACB3AE98B}" type="datetimeFigureOut">
              <a:rPr lang="pt-BR" smtClean="0"/>
              <a:t>28/11/2019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2880691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A49B22F-2AF1-4CE7-9D35-0C2ACB3AE98B}" type="datetimeFigureOut">
              <a:rPr lang="pt-BR" smtClean="0"/>
              <a:t>28/11/2019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340755463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1"/>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5A49B22F-2AF1-4CE7-9D35-0C2ACB3AE98B}" type="datetimeFigureOut">
              <a:rPr lang="pt-BR" smtClean="0"/>
              <a:t>28/11/2019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287435774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A49B22F-2AF1-4CE7-9D35-0C2ACB3AE98B}" type="datetimeFigureOut">
              <a:rPr lang="pt-BR" smtClean="0"/>
              <a:t>28/11/2019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251826373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A49B22F-2AF1-4CE7-9D35-0C2ACB3AE98B}" type="datetimeFigureOut">
              <a:rPr lang="pt-BR" smtClean="0"/>
              <a:t>28/11/2019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390735814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5A49B22F-2AF1-4CE7-9D35-0C2ACB3AE98B}" type="datetimeFigureOut">
              <a:rPr lang="pt-BR" smtClean="0"/>
              <a:t>28/11/2019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326216824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A49B22F-2AF1-4CE7-9D35-0C2ACB3AE98B}" type="datetimeFigureOut">
              <a:rPr lang="pt-BR" smtClean="0"/>
              <a:t>28/11/2019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23767858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4" y="273049"/>
            <a:ext cx="3008313" cy="1162051"/>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A49B22F-2AF1-4CE7-9D35-0C2ACB3AE98B}" type="datetimeFigureOut">
              <a:rPr lang="pt-BR" smtClean="0"/>
              <a:t>28/11/2019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342873636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1"/>
            <a:ext cx="5486400" cy="566739"/>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A49B22F-2AF1-4CE7-9D35-0C2ACB3AE98B}" type="datetimeFigureOut">
              <a:rPr lang="pt-BR" smtClean="0"/>
              <a:t>28/11/2019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2553C3C-D443-4D14-9A1C-8022D98007D5}" type="slidenum">
              <a:rPr lang="pt-BR" smtClean="0"/>
              <a:t>‹nº›</a:t>
            </a:fld>
            <a:endParaRPr lang="pt-BR"/>
          </a:p>
        </p:txBody>
      </p:sp>
    </p:spTree>
    <p:extLst>
      <p:ext uri="{BB962C8B-B14F-4D97-AF65-F5344CB8AC3E}">
        <p14:creationId xmlns:p14="http://schemas.microsoft.com/office/powerpoint/2010/main" val="230870146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49B22F-2AF1-4CE7-9D35-0C2ACB3AE98B}" type="datetimeFigureOut">
              <a:rPr lang="pt-BR" smtClean="0"/>
              <a:t>28/11/2019</a:t>
            </a:fld>
            <a:endParaRPr lang="pt-BR"/>
          </a:p>
        </p:txBody>
      </p:sp>
      <p:sp>
        <p:nvSpPr>
          <p:cNvPr id="5" name="Espaço Reservado para Rodapé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53C3C-D443-4D14-9A1C-8022D98007D5}" type="slidenum">
              <a:rPr lang="pt-BR" smtClean="0"/>
              <a:t>‹nº›</a:t>
            </a:fld>
            <a:endParaRPr lang="pt-BR"/>
          </a:p>
        </p:txBody>
      </p:sp>
    </p:spTree>
    <p:extLst>
      <p:ext uri="{BB962C8B-B14F-4D97-AF65-F5344CB8AC3E}">
        <p14:creationId xmlns:p14="http://schemas.microsoft.com/office/powerpoint/2010/main" val="2359553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7" name="Caixa de texto 1"/>
          <p:cNvSpPr txBox="1"/>
          <p:nvPr/>
        </p:nvSpPr>
        <p:spPr>
          <a:xfrm>
            <a:off x="353599" y="4077072"/>
            <a:ext cx="8424936" cy="882742"/>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1600" dirty="0" smtClean="0">
                <a:ln>
                  <a:noFill/>
                </a:ln>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Acadêmico </a:t>
            </a:r>
            <a:r>
              <a:rPr lang="pt-BR" sz="1600" dirty="0">
                <a:ln>
                  <a:noFill/>
                </a:ln>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(s): </a:t>
            </a:r>
            <a:r>
              <a:rPr lang="pt-BR" sz="1600" dirty="0" smtClean="0">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AUTOR 1, Autor 2</a:t>
            </a:r>
            <a:endParaRPr lang="pt-BR" sz="1600" dirty="0">
              <a:ln>
                <a:noFill/>
              </a:ln>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endParaRPr>
          </a:p>
          <a:p>
            <a:pPr algn="ctr">
              <a:lnSpc>
                <a:spcPct val="107000"/>
              </a:lnSpc>
            </a:pPr>
            <a:r>
              <a:rPr lang="pt-BR" sz="1600" dirty="0" smtClean="0">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Orientador(a): nome_orientador</a:t>
            </a:r>
            <a:endParaRPr lang="pt-BR" sz="1600" dirty="0">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endParaRPr>
          </a:p>
          <a:p>
            <a:pPr algn="ctr">
              <a:lnSpc>
                <a:spcPct val="107000"/>
              </a:lnSpc>
            </a:pPr>
            <a:r>
              <a:rPr lang="pt-BR" sz="1600" dirty="0">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Professor Supervisor(a</a:t>
            </a:r>
            <a:r>
              <a:rPr lang="pt-BR" sz="1600" dirty="0" smtClean="0">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 nome_professor_escola</a:t>
            </a:r>
          </a:p>
        </p:txBody>
      </p:sp>
      <p:sp>
        <p:nvSpPr>
          <p:cNvPr id="6" name="Rectangle 16"/>
          <p:cNvSpPr>
            <a:spLocks noChangeArrowheads="1"/>
          </p:cNvSpPr>
          <p:nvPr/>
        </p:nvSpPr>
        <p:spPr bwMode="auto">
          <a:xfrm>
            <a:off x="152403" y="1963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12" name="Imagem 11"/>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2" name="CaixaDeTexto 1">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sp>
        <p:nvSpPr>
          <p:cNvPr id="7" name="Retângulo 6"/>
          <p:cNvSpPr/>
          <p:nvPr/>
        </p:nvSpPr>
        <p:spPr>
          <a:xfrm>
            <a:off x="2657825" y="0"/>
            <a:ext cx="5874619" cy="126876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100"/>
          </a:p>
        </p:txBody>
      </p:sp>
      <p:sp>
        <p:nvSpPr>
          <p:cNvPr id="8" name="Título 2"/>
          <p:cNvSpPr txBox="1">
            <a:spLocks/>
          </p:cNvSpPr>
          <p:nvPr/>
        </p:nvSpPr>
        <p:spPr>
          <a:xfrm>
            <a:off x="2706178" y="133349"/>
            <a:ext cx="6097513" cy="113541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8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800" dirty="0" smtClean="0">
                <a:latin typeface="Verdana" panose="020B0604030504040204" pitchFamily="34" charset="0"/>
                <a:ea typeface="Verdana" panose="020B0604030504040204" pitchFamily="34" charset="0"/>
              </a:rPr>
              <a:t/>
            </a:r>
            <a:br>
              <a:rPr lang="pt-BR" altLang="pt-BR" sz="1800" dirty="0" smtClean="0">
                <a:latin typeface="Verdana" panose="020B0604030504040204" pitchFamily="34" charset="0"/>
                <a:ea typeface="Verdana" panose="020B0604030504040204" pitchFamily="34" charset="0"/>
              </a:rPr>
            </a:br>
            <a:r>
              <a:rPr lang="pt-BR" altLang="pt-BR" sz="1200" dirty="0" smtClean="0">
                <a:latin typeface="Verdana" panose="020B0604030504040204" pitchFamily="34" charset="0"/>
                <a:ea typeface="Verdana" panose="020B0604030504040204" pitchFamily="34" charset="0"/>
              </a:rPr>
              <a:t>Tema: </a:t>
            </a:r>
            <a:r>
              <a:rPr lang="pt-BR" altLang="pt-BR" sz="12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200" dirty="0" smtClean="0">
              <a:latin typeface="Verdana" panose="020B0604030504040204" pitchFamily="34" charset="0"/>
              <a:ea typeface="Verdana" panose="020B0604030504040204" pitchFamily="34" charset="0"/>
            </a:endParaRPr>
          </a:p>
        </p:txBody>
      </p:sp>
      <p:pic>
        <p:nvPicPr>
          <p:cNvPr id="9" name="image4.jpg"/>
          <p:cNvPicPr>
            <a:picLocks noChangeAspect="1" noChangeArrowheads="1"/>
          </p:cNvPicPr>
          <p:nvPr/>
        </p:nvPicPr>
        <p:blipFill>
          <a:blip r:embed="rId3">
            <a:extLst>
              <a:ext uri="{28A0092B-C50C-407E-A947-70E740481C1C}">
                <a14:useLocalDpi xmlns:a14="http://schemas.microsoft.com/office/drawing/2010/main" val="0"/>
              </a:ext>
            </a:extLst>
          </a:blip>
          <a:srcRect r="49785"/>
          <a:stretch>
            <a:fillRect/>
          </a:stretch>
        </p:blipFill>
        <p:spPr bwMode="auto">
          <a:xfrm>
            <a:off x="125987" y="238916"/>
            <a:ext cx="2501801" cy="741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ângulo 9"/>
          <p:cNvSpPr/>
          <p:nvPr/>
        </p:nvSpPr>
        <p:spPr>
          <a:xfrm>
            <a:off x="8604449" y="0"/>
            <a:ext cx="539552" cy="1268760"/>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cxnSp>
        <p:nvCxnSpPr>
          <p:cNvPr id="4" name="Conector reto 3"/>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Caixa de texto 1"/>
          <p:cNvSpPr txBox="1"/>
          <p:nvPr/>
        </p:nvSpPr>
        <p:spPr>
          <a:xfrm>
            <a:off x="378751" y="2636914"/>
            <a:ext cx="8424936" cy="1343701"/>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000" b="1" dirty="0" smtClean="0">
                <a:ln>
                  <a:noFill/>
                </a:ln>
                <a:solidFill>
                  <a:srgbClr val="0099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TÍTULO DO TRABALHO</a:t>
            </a:r>
            <a:endParaRPr lang="pt-BR" sz="4000" b="1" dirty="0">
              <a:ln>
                <a:noFill/>
              </a:ln>
              <a:solidFill>
                <a:srgbClr val="0099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endParaRPr>
          </a:p>
          <a:p>
            <a:pPr algn="ctr">
              <a:lnSpc>
                <a:spcPct val="107000"/>
              </a:lnSpc>
              <a:spcAft>
                <a:spcPts val="0"/>
              </a:spcAft>
            </a:pPr>
            <a:endParaRPr lang="pt-BR" dirty="0">
              <a:ln>
                <a:noFill/>
              </a:ln>
              <a:solidFill>
                <a:srgbClr val="0099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endParaRPr>
          </a:p>
          <a:p>
            <a:pPr algn="ctr">
              <a:lnSpc>
                <a:spcPct val="107000"/>
              </a:lnSpc>
              <a:spcAft>
                <a:spcPts val="0"/>
              </a:spcAft>
            </a:pPr>
            <a:endParaRPr lang="pt-BR" dirty="0">
              <a:solidFill>
                <a:srgbClr val="0099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endParaRPr>
          </a:p>
        </p:txBody>
      </p:sp>
      <p:sp>
        <p:nvSpPr>
          <p:cNvPr id="14" name="Caixa de texto 1"/>
          <p:cNvSpPr txBox="1"/>
          <p:nvPr/>
        </p:nvSpPr>
        <p:spPr>
          <a:xfrm>
            <a:off x="5940152" y="6377555"/>
            <a:ext cx="2996716" cy="355803"/>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1600" dirty="0" smtClean="0">
                <a:ln>
                  <a:noFill/>
                </a:ln>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rPr>
              <a:t>Dezembro, 2019</a:t>
            </a:r>
            <a:endParaRPr lang="pt-BR" sz="1600" dirty="0" smtClean="0">
              <a:solidFill>
                <a:srgbClr val="000000"/>
              </a:solidFill>
              <a:effectLst>
                <a:outerShdw blurRad="38100" dist="19050" dir="2700000" algn="tl">
                  <a:schemeClr val="dk1">
                    <a:alpha val="40000"/>
                  </a:schemeClr>
                </a:outerShdw>
              </a:effectLst>
              <a:latin typeface="Verdana" panose="020B0604030504040204" pitchFamily="34" charset="0"/>
              <a:ea typeface="Verdana" panose="020B0604030504040204" pitchFamily="34" charset="0"/>
              <a:cs typeface="Times New Roman"/>
            </a:endParaRPr>
          </a:p>
        </p:txBody>
      </p:sp>
    </p:spTree>
    <p:extLst>
      <p:ext uri="{BB962C8B-B14F-4D97-AF65-F5344CB8AC3E}">
        <p14:creationId xmlns:p14="http://schemas.microsoft.com/office/powerpoint/2010/main" val="27345462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1084254" y="1196752"/>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smtClean="0">
                <a:solidFill>
                  <a:srgbClr val="0070C0"/>
                </a:solidFill>
                <a:effectLst>
                  <a:outerShdw blurRad="38100" dist="19050" dir="2700000" algn="tl">
                    <a:schemeClr val="dk1">
                      <a:alpha val="40000"/>
                    </a:schemeClr>
                  </a:outerShdw>
                </a:effectLst>
                <a:latin typeface="Arial Narrow"/>
                <a:ea typeface="Calibri"/>
                <a:cs typeface="Times New Roman"/>
              </a:rPr>
              <a:t>Agradecimentos</a:t>
            </a:r>
          </a:p>
        </p:txBody>
      </p:sp>
      <p:pic>
        <p:nvPicPr>
          <p:cNvPr id="6" name="Imagem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7" name="CaixaDeTexto 6">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9" name="Conector reto 8"/>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11" name="image4.jpg"/>
          <p:cNvPicPr>
            <a:picLocks noChangeAspect="1" noChangeArrowheads="1"/>
          </p:cNvPicPr>
          <p:nvPr/>
        </p:nvPicPr>
        <p:blipFill>
          <a:blip r:embed="rId3">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tângulo 11"/>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4"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5" name="Retângulo 14"/>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6" name="Caixa de texto 1"/>
          <p:cNvSpPr txBox="1"/>
          <p:nvPr/>
        </p:nvSpPr>
        <p:spPr>
          <a:xfrm>
            <a:off x="1004890" y="2996956"/>
            <a:ext cx="6975499" cy="1146211"/>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just">
              <a:lnSpc>
                <a:spcPct val="107000"/>
              </a:lnSpc>
              <a:spcAft>
                <a:spcPts val="0"/>
              </a:spcAft>
            </a:pPr>
            <a:r>
              <a:rPr lang="pt-BR" sz="3200" dirty="0" smtClean="0">
                <a:latin typeface="+mj-lt"/>
                <a:ea typeface="Calibri"/>
                <a:cs typeface="Times New Roman"/>
              </a:rPr>
              <a:t>Inserir o nome da instituição ou pessoas a quem vai os agradecimentos.</a:t>
            </a:r>
            <a:endParaRPr lang="pt-BR" sz="3200" dirty="0">
              <a:latin typeface="+mj-lt"/>
              <a:ea typeface="Calibri"/>
              <a:cs typeface="Times New Roman"/>
            </a:endParaRPr>
          </a:p>
        </p:txBody>
      </p:sp>
    </p:spTree>
    <p:extLst>
      <p:ext uri="{BB962C8B-B14F-4D97-AF65-F5344CB8AC3E}">
        <p14:creationId xmlns:p14="http://schemas.microsoft.com/office/powerpoint/2010/main" val="885365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1031763" y="1412776"/>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a:solidFill>
                  <a:srgbClr val="0070C0"/>
                </a:solidFill>
                <a:effectLst>
                  <a:outerShdw blurRad="38100" dist="19050" dir="2700000" algn="tl">
                    <a:schemeClr val="dk1">
                      <a:alpha val="40000"/>
                    </a:schemeClr>
                  </a:outerShdw>
                </a:effectLst>
                <a:latin typeface="Arial Narrow"/>
                <a:ea typeface="Calibri"/>
                <a:cs typeface="Times New Roman"/>
              </a:rPr>
              <a:t>Objetivo Geral</a:t>
            </a:r>
            <a:endParaRPr lang="pt-BR" sz="4800" dirty="0">
              <a:solidFill>
                <a:srgbClr val="0070C0"/>
              </a:solidFill>
              <a:effectLst/>
              <a:latin typeface="Calibri"/>
              <a:ea typeface="Calibri"/>
              <a:cs typeface="Times New Roman"/>
            </a:endParaRPr>
          </a:p>
        </p:txBody>
      </p:sp>
      <p:sp>
        <p:nvSpPr>
          <p:cNvPr id="3" name="Espaço Reservado para Conteúdo 2">
            <a:extLst>
              <a:ext uri="{FF2B5EF4-FFF2-40B4-BE49-F238E27FC236}">
                <a16:creationId xmlns:a16="http://schemas.microsoft.com/office/drawing/2014/main" xmlns="" id="{321A213D-DDB0-4B01-83F8-157810A5028B}"/>
              </a:ext>
            </a:extLst>
          </p:cNvPr>
          <p:cNvSpPr>
            <a:spLocks noGrp="1"/>
          </p:cNvSpPr>
          <p:nvPr>
            <p:ph idx="1"/>
          </p:nvPr>
        </p:nvSpPr>
        <p:spPr>
          <a:xfrm>
            <a:off x="457200" y="2996952"/>
            <a:ext cx="8229600" cy="1900808"/>
          </a:xfrm>
        </p:spPr>
        <p:txBody>
          <a:bodyPr>
            <a:normAutofit/>
          </a:bodyPr>
          <a:lstStyle/>
          <a:p>
            <a:pPr algn="just"/>
            <a:r>
              <a:rPr lang="pt-BR" dirty="0" smtClean="0"/>
              <a:t>Insira o objetivo geral do Estágio, bem como o nível. </a:t>
            </a:r>
          </a:p>
        </p:txBody>
      </p:sp>
      <p:pic>
        <p:nvPicPr>
          <p:cNvPr id="6"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ângulo 7"/>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9"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0" name="Retângulo 9"/>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1" name="Imagem 10"/>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2" name="CaixaDeTexto 11">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4" name="Conector reto 13"/>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8357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1024359" y="1412776"/>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smtClean="0">
                <a:solidFill>
                  <a:srgbClr val="0070C0"/>
                </a:solidFill>
                <a:effectLst>
                  <a:outerShdw blurRad="38100" dist="19050" dir="2700000" algn="tl">
                    <a:schemeClr val="dk1">
                      <a:alpha val="40000"/>
                    </a:schemeClr>
                  </a:outerShdw>
                </a:effectLst>
                <a:latin typeface="Arial Narrow"/>
                <a:ea typeface="Calibri"/>
                <a:cs typeface="Times New Roman"/>
              </a:rPr>
              <a:t>Dados do Local do Estágio</a:t>
            </a:r>
            <a:endParaRPr lang="pt-BR" sz="4800" dirty="0">
              <a:solidFill>
                <a:srgbClr val="0070C0"/>
              </a:solidFill>
              <a:effectLst/>
              <a:latin typeface="Calibri"/>
              <a:ea typeface="Calibri"/>
              <a:cs typeface="Times New Roman"/>
            </a:endParaRPr>
          </a:p>
        </p:txBody>
      </p:sp>
      <p:sp>
        <p:nvSpPr>
          <p:cNvPr id="3" name="Espaço Reservado para Conteúdo 2">
            <a:extLst>
              <a:ext uri="{FF2B5EF4-FFF2-40B4-BE49-F238E27FC236}">
                <a16:creationId xmlns:a16="http://schemas.microsoft.com/office/drawing/2014/main" xmlns="" id="{321A213D-DDB0-4B01-83F8-157810A5028B}"/>
              </a:ext>
            </a:extLst>
          </p:cNvPr>
          <p:cNvSpPr>
            <a:spLocks noGrp="1"/>
          </p:cNvSpPr>
          <p:nvPr>
            <p:ph idx="1"/>
          </p:nvPr>
        </p:nvSpPr>
        <p:spPr>
          <a:xfrm>
            <a:off x="457200" y="2996952"/>
            <a:ext cx="8229600" cy="1900808"/>
          </a:xfrm>
        </p:spPr>
        <p:txBody>
          <a:bodyPr>
            <a:normAutofit fontScale="62500" lnSpcReduction="20000"/>
          </a:bodyPr>
          <a:lstStyle/>
          <a:p>
            <a:pPr algn="just"/>
            <a:r>
              <a:rPr lang="pt-BR" dirty="0" smtClean="0"/>
              <a:t>Escola:</a:t>
            </a:r>
          </a:p>
          <a:p>
            <a:pPr algn="just"/>
            <a:r>
              <a:rPr lang="pt-BR" dirty="0" smtClean="0"/>
              <a:t>Professor(a):</a:t>
            </a:r>
          </a:p>
          <a:p>
            <a:pPr algn="just"/>
            <a:r>
              <a:rPr lang="pt-BR" dirty="0" smtClean="0"/>
              <a:t>Turma(s):</a:t>
            </a:r>
          </a:p>
          <a:p>
            <a:pPr algn="just"/>
            <a:r>
              <a:rPr lang="pt-BR" dirty="0" smtClean="0"/>
              <a:t>Período:</a:t>
            </a:r>
          </a:p>
          <a:p>
            <a:pPr algn="just"/>
            <a:r>
              <a:rPr lang="pt-BR" dirty="0" smtClean="0"/>
              <a:t>Localização:</a:t>
            </a:r>
          </a:p>
          <a:p>
            <a:pPr algn="just"/>
            <a:r>
              <a:rPr lang="pt-BR" dirty="0" smtClean="0"/>
              <a:t>Breve Contexto da Escola: </a:t>
            </a:r>
          </a:p>
        </p:txBody>
      </p:sp>
      <p:pic>
        <p:nvPicPr>
          <p:cNvPr id="6"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ângulo 7"/>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9"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0" name="Retângulo 9"/>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1" name="Imagem 10"/>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2" name="CaixaDeTexto 11">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4" name="Conector reto 13"/>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98954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aixa de texto 1"/>
          <p:cNvSpPr txBox="1"/>
          <p:nvPr/>
        </p:nvSpPr>
        <p:spPr>
          <a:xfrm>
            <a:off x="1084254" y="980728"/>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a:solidFill>
                  <a:srgbClr val="0070C0"/>
                </a:solidFill>
                <a:effectLst>
                  <a:outerShdw blurRad="38100" dist="19050" dir="2700000" algn="tl">
                    <a:schemeClr val="dk1">
                      <a:alpha val="40000"/>
                    </a:schemeClr>
                  </a:outerShdw>
                </a:effectLst>
                <a:latin typeface="+mj-lt"/>
                <a:ea typeface="Calibri"/>
                <a:cs typeface="Times New Roman"/>
              </a:rPr>
              <a:t>Introdução</a:t>
            </a:r>
            <a:endParaRPr lang="pt-BR" sz="4800" dirty="0">
              <a:solidFill>
                <a:srgbClr val="0070C0"/>
              </a:solidFill>
              <a:effectLst/>
              <a:latin typeface="+mj-lt"/>
              <a:ea typeface="Calibri"/>
              <a:cs typeface="Times New Roman"/>
            </a:endParaRPr>
          </a:p>
        </p:txBody>
      </p:sp>
      <p:sp>
        <p:nvSpPr>
          <p:cNvPr id="7" name="Espaço Reservado para Conteúdo 2">
            <a:extLst>
              <a:ext uri="{FF2B5EF4-FFF2-40B4-BE49-F238E27FC236}">
                <a16:creationId xmlns:a16="http://schemas.microsoft.com/office/drawing/2014/main" xmlns="" id="{307902FF-20C9-4CA9-94DA-657FCEC10038}"/>
              </a:ext>
            </a:extLst>
          </p:cNvPr>
          <p:cNvSpPr txBox="1">
            <a:spLocks/>
          </p:cNvSpPr>
          <p:nvPr/>
        </p:nvSpPr>
        <p:spPr>
          <a:xfrm>
            <a:off x="457200" y="2170213"/>
            <a:ext cx="8229600" cy="3633267"/>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pt-BR" altLang="pt-BR" dirty="0" smtClean="0">
                <a:solidFill>
                  <a:schemeClr val="tx1">
                    <a:lumMod val="65000"/>
                    <a:lumOff val="35000"/>
                  </a:schemeClr>
                </a:solidFill>
                <a:latin typeface="+mj-lt"/>
                <a:ea typeface="Verdana" pitchFamily="34" charset="0"/>
                <a:cs typeface="Verdana" pitchFamily="34" charset="0"/>
              </a:rPr>
              <a:t>	O </a:t>
            </a:r>
            <a:r>
              <a:rPr lang="pt-BR" altLang="pt-BR" dirty="0">
                <a:solidFill>
                  <a:schemeClr val="tx1">
                    <a:lumMod val="65000"/>
                    <a:lumOff val="35000"/>
                  </a:schemeClr>
                </a:solidFill>
                <a:latin typeface="+mj-lt"/>
                <a:ea typeface="Verdana" pitchFamily="34" charset="0"/>
                <a:cs typeface="Verdana" pitchFamily="34" charset="0"/>
              </a:rPr>
              <a:t>texto deve expor a finalidade e os objetivos do trabalho de modo que o leitor tenha uma visão geral do </a:t>
            </a:r>
            <a:r>
              <a:rPr lang="pt-BR" altLang="pt-BR" dirty="0" smtClean="0">
                <a:solidFill>
                  <a:schemeClr val="tx1">
                    <a:lumMod val="65000"/>
                    <a:lumOff val="35000"/>
                  </a:schemeClr>
                </a:solidFill>
                <a:latin typeface="+mj-lt"/>
                <a:ea typeface="Verdana" pitchFamily="34" charset="0"/>
                <a:cs typeface="Verdana" pitchFamily="34" charset="0"/>
              </a:rPr>
              <a:t>período do estágio. </a:t>
            </a:r>
            <a:r>
              <a:rPr lang="pt-BR" altLang="pt-BR" dirty="0">
                <a:solidFill>
                  <a:schemeClr val="tx1">
                    <a:lumMod val="65000"/>
                    <a:lumOff val="35000"/>
                  </a:schemeClr>
                </a:solidFill>
                <a:latin typeface="+mj-lt"/>
                <a:ea typeface="Verdana" pitchFamily="34" charset="0"/>
                <a:cs typeface="Verdana" pitchFamily="34" charset="0"/>
              </a:rPr>
              <a:t>No aspecto geral, a introdução deve apresentar o assunto objeto de estudo, o ponto de vista sob o qual o assunto foi abordado, se possível, trabalhos anteriores que abordam o mesmo tema e as justificativas que levaram a escolha do tema, o problema de pesquisa e o objetivo pretendido.</a:t>
            </a:r>
          </a:p>
        </p:txBody>
      </p:sp>
      <p:sp>
        <p:nvSpPr>
          <p:cNvPr id="6"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9"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ângulo 9"/>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1"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2" name="Retângulo 11"/>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4" name="Imagem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6" name="Conector reto 15"/>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31170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956358" y="908720"/>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a:solidFill>
                  <a:srgbClr val="0070C0"/>
                </a:solidFill>
                <a:effectLst>
                  <a:outerShdw blurRad="38100" dist="19050" dir="2700000" algn="tl">
                    <a:schemeClr val="dk1">
                      <a:alpha val="40000"/>
                    </a:schemeClr>
                  </a:outerShdw>
                </a:effectLst>
                <a:latin typeface="+mj-lt"/>
                <a:ea typeface="Calibri"/>
                <a:cs typeface="Times New Roman"/>
              </a:rPr>
              <a:t>Referencial Teórico</a:t>
            </a:r>
            <a:endParaRPr lang="pt-BR" sz="4800" dirty="0">
              <a:solidFill>
                <a:srgbClr val="0070C0"/>
              </a:solidFill>
              <a:effectLst/>
              <a:latin typeface="+mj-lt"/>
              <a:ea typeface="Calibri"/>
              <a:cs typeface="Times New Roman"/>
            </a:endParaRPr>
          </a:p>
        </p:txBody>
      </p:sp>
      <p:sp>
        <p:nvSpPr>
          <p:cNvPr id="7" name="Espaço Reservado para Conteúdo 2">
            <a:extLst>
              <a:ext uri="{FF2B5EF4-FFF2-40B4-BE49-F238E27FC236}">
                <a16:creationId xmlns:a16="http://schemas.microsoft.com/office/drawing/2014/main" xmlns="" id="{3BA00740-EE51-4E8E-A67D-2D8567176419}"/>
              </a:ext>
            </a:extLst>
          </p:cNvPr>
          <p:cNvSpPr txBox="1">
            <a:spLocks/>
          </p:cNvSpPr>
          <p:nvPr/>
        </p:nvSpPr>
        <p:spPr>
          <a:xfrm>
            <a:off x="439812" y="1871889"/>
            <a:ext cx="8229600" cy="4525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pt-BR" dirty="0" smtClean="0">
                <a:solidFill>
                  <a:schemeClr val="tx1">
                    <a:lumMod val="65000"/>
                    <a:lumOff val="35000"/>
                  </a:schemeClr>
                </a:solidFill>
                <a:latin typeface="+mj-lt"/>
              </a:rPr>
              <a:t>	</a:t>
            </a:r>
            <a:r>
              <a:rPr lang="pt-BR" altLang="pt-BR" dirty="0">
                <a:solidFill>
                  <a:schemeClr val="tx1">
                    <a:lumMod val="65000"/>
                    <a:lumOff val="35000"/>
                  </a:schemeClr>
                </a:solidFill>
                <a:latin typeface="+mj-lt"/>
                <a:ea typeface="Verdana" pitchFamily="34" charset="0"/>
                <a:cs typeface="Verdana" pitchFamily="34" charset="0"/>
              </a:rPr>
              <a:t>Revisão da literatura deve trazer a contextualização e a fundamentação do tema, o problema de pesquisa e os objetivos a serem trabalhados.  Deve-se utilizar uma sequência informativa (clareza e relevância) e uma sequência argumentativa. Utilizar a NBR 10520(2002) para as citações. As ilustrações (Tabelas, esquemas, fotos etc), devem ter uma numeração sequencial. O título e a fonte das ilustrações devem ser colocados na sua parte inferior. As tabelas devem ter um número em algarismo arábico, sequencial, inscritos na parte superior, precedida da palavra Tabela.  As tabelas devem conter um título por extenso, inscrito no seu topo da para indicar a natureza e abrangência do seu conteúdo.</a:t>
            </a:r>
          </a:p>
        </p:txBody>
      </p:sp>
      <p:sp>
        <p:nvSpPr>
          <p:cNvPr id="6"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9"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ângulo 9"/>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1"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2" name="Retângulo 11"/>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4" name="Imagem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6" name="Conector reto 15"/>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50670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261864" y="1124744"/>
            <a:ext cx="8424936"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a:solidFill>
                  <a:srgbClr val="0070C0"/>
                </a:solidFill>
                <a:effectLst>
                  <a:outerShdw blurRad="38100" dist="19050" dir="2700000" algn="tl">
                    <a:schemeClr val="dk1">
                      <a:alpha val="40000"/>
                    </a:schemeClr>
                  </a:outerShdw>
                </a:effectLst>
                <a:latin typeface="+mj-lt"/>
                <a:ea typeface="Calibri"/>
                <a:cs typeface="Times New Roman"/>
              </a:rPr>
              <a:t>Procedimentos Metodológicos</a:t>
            </a:r>
            <a:endParaRPr lang="pt-BR" sz="4800" dirty="0">
              <a:solidFill>
                <a:srgbClr val="0070C0"/>
              </a:solidFill>
              <a:effectLst/>
              <a:latin typeface="+mj-lt"/>
              <a:ea typeface="Calibri"/>
              <a:cs typeface="Times New Roman"/>
            </a:endParaRPr>
          </a:p>
        </p:txBody>
      </p:sp>
      <p:sp>
        <p:nvSpPr>
          <p:cNvPr id="8" name="Espaço Reservado para Conteúdo 2">
            <a:extLst>
              <a:ext uri="{FF2B5EF4-FFF2-40B4-BE49-F238E27FC236}">
                <a16:creationId xmlns:a16="http://schemas.microsoft.com/office/drawing/2014/main" xmlns="" id="{EB12CD5E-C2CB-4E86-ACE5-14A94DBE0D8E}"/>
              </a:ext>
            </a:extLst>
          </p:cNvPr>
          <p:cNvSpPr txBox="1">
            <a:spLocks/>
          </p:cNvSpPr>
          <p:nvPr/>
        </p:nvSpPr>
        <p:spPr>
          <a:xfrm>
            <a:off x="457200" y="2636913"/>
            <a:ext cx="8229600" cy="3489251"/>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pt-BR" altLang="pt-BR" dirty="0">
                <a:latin typeface="+mj-lt"/>
                <a:ea typeface="Verdana" pitchFamily="34" charset="0"/>
                <a:cs typeface="Verdana" pitchFamily="34" charset="0"/>
              </a:rPr>
              <a:t>Sequência descritiva (veracidade da informação) e sequência argumentativa (reflexão sobre escolhas metodológicas). Nesta sessão, o(s) autor(es) precisa definir o tipo de pesquisa e os procedimentos metodológicos (Amostra, Instrumentos de Coleta de Dados e Classificação dos Dados).</a:t>
            </a:r>
          </a:p>
          <a:p>
            <a:endParaRPr lang="pt-BR" dirty="0">
              <a:solidFill>
                <a:srgbClr val="FF0000"/>
              </a:solidFill>
              <a:latin typeface="+mj-lt"/>
            </a:endParaRPr>
          </a:p>
        </p:txBody>
      </p:sp>
      <p:sp>
        <p:nvSpPr>
          <p:cNvPr id="6"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7"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ângulo 9"/>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1"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2" name="Retângulo 11"/>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4" name="Imagem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6" name="Conector reto 15"/>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95299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1018708" y="980728"/>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a:solidFill>
                  <a:srgbClr val="0070C0"/>
                </a:solidFill>
                <a:effectLst>
                  <a:outerShdw blurRad="38100" dist="19050" dir="2700000" algn="tl">
                    <a:schemeClr val="dk1">
                      <a:alpha val="40000"/>
                    </a:schemeClr>
                  </a:outerShdw>
                </a:effectLst>
                <a:latin typeface="+mj-lt"/>
                <a:ea typeface="Calibri"/>
                <a:cs typeface="Times New Roman"/>
              </a:rPr>
              <a:t>Resultados</a:t>
            </a:r>
            <a:endParaRPr lang="pt-BR" sz="4800" dirty="0">
              <a:solidFill>
                <a:srgbClr val="0070C0"/>
              </a:solidFill>
              <a:effectLst/>
              <a:latin typeface="+mj-lt"/>
              <a:ea typeface="Calibri"/>
              <a:cs typeface="Times New Roman"/>
            </a:endParaRPr>
          </a:p>
        </p:txBody>
      </p:sp>
      <p:sp>
        <p:nvSpPr>
          <p:cNvPr id="7"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8"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ângulo 9"/>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1"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2" name="Retângulo 11"/>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4" name="Imagem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6" name="Conector reto 15"/>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tângulo 3"/>
          <p:cNvSpPr/>
          <p:nvPr/>
        </p:nvSpPr>
        <p:spPr>
          <a:xfrm>
            <a:off x="738224" y="1997839"/>
            <a:ext cx="7650200" cy="1754326"/>
          </a:xfrm>
          <a:prstGeom prst="rect">
            <a:avLst/>
          </a:prstGeom>
        </p:spPr>
        <p:txBody>
          <a:bodyPr wrap="square">
            <a:spAutoFit/>
          </a:bodyPr>
          <a:lstStyle/>
          <a:p>
            <a:pPr algn="just"/>
            <a:r>
              <a:rPr lang="pt-BR" altLang="pt-BR" dirty="0">
                <a:solidFill>
                  <a:schemeClr val="tx1">
                    <a:lumMod val="65000"/>
                    <a:lumOff val="35000"/>
                  </a:schemeClr>
                </a:solidFill>
                <a:latin typeface="Verdana" pitchFamily="34" charset="0"/>
                <a:ea typeface="Verdana" pitchFamily="34" charset="0"/>
                <a:cs typeface="Verdana" pitchFamily="34" charset="0"/>
              </a:rPr>
              <a:t>Elemento não necessário quando a pesquisa corresponder a um trabalho bibliográfico. Sequência informativa (clareza e relevância) e uma sequência descritiva (veracidade da informação). Sequência argumentativa onde serão discutidos/refletidos os resultados encontrados e a relevância deles para a construção do conhecimento.</a:t>
            </a:r>
          </a:p>
        </p:txBody>
      </p:sp>
      <p:sp>
        <p:nvSpPr>
          <p:cNvPr id="17" name="CaixaDeTexto 27"/>
          <p:cNvSpPr txBox="1">
            <a:spLocks noChangeArrowheads="1"/>
          </p:cNvSpPr>
          <p:nvPr/>
        </p:nvSpPr>
        <p:spPr bwMode="auto">
          <a:xfrm>
            <a:off x="730012" y="3752166"/>
            <a:ext cx="4279900" cy="42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000"/>
              <a:t>Título do gráfico </a:t>
            </a:r>
          </a:p>
        </p:txBody>
      </p:sp>
      <p:sp>
        <p:nvSpPr>
          <p:cNvPr id="18" name="CaixaDeTexto 34"/>
          <p:cNvSpPr txBox="1">
            <a:spLocks noChangeArrowheads="1"/>
          </p:cNvSpPr>
          <p:nvPr/>
        </p:nvSpPr>
        <p:spPr bwMode="auto">
          <a:xfrm>
            <a:off x="1018704" y="5877273"/>
            <a:ext cx="2042378" cy="393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1800" dirty="0" smtClean="0"/>
              <a:t>Fonte:</a:t>
            </a:r>
            <a:endParaRPr lang="pt-BR" altLang="pt-BR" sz="1800" dirty="0"/>
          </a:p>
        </p:txBody>
      </p:sp>
      <p:sp>
        <p:nvSpPr>
          <p:cNvPr id="19" name="Retângulo 18"/>
          <p:cNvSpPr/>
          <p:nvPr/>
        </p:nvSpPr>
        <p:spPr>
          <a:xfrm>
            <a:off x="827584" y="4176031"/>
            <a:ext cx="2233498" cy="1701244"/>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3200" dirty="0"/>
              <a:t>GRÁFICO</a:t>
            </a:r>
          </a:p>
        </p:txBody>
      </p:sp>
      <p:sp>
        <p:nvSpPr>
          <p:cNvPr id="21" name="CaixaDeTexto 27"/>
          <p:cNvSpPr txBox="1">
            <a:spLocks noChangeArrowheads="1"/>
          </p:cNvSpPr>
          <p:nvPr/>
        </p:nvSpPr>
        <p:spPr bwMode="auto">
          <a:xfrm>
            <a:off x="3541656" y="3772336"/>
            <a:ext cx="2348719" cy="42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000" dirty="0"/>
              <a:t>Título da Tabela</a:t>
            </a:r>
          </a:p>
        </p:txBody>
      </p:sp>
      <p:sp>
        <p:nvSpPr>
          <p:cNvPr id="22" name="Retângulo 21"/>
          <p:cNvSpPr/>
          <p:nvPr/>
        </p:nvSpPr>
        <p:spPr>
          <a:xfrm>
            <a:off x="3541656" y="4176031"/>
            <a:ext cx="2348719" cy="1701244"/>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3200" dirty="0" smtClean="0"/>
              <a:t>TABELA</a:t>
            </a:r>
            <a:endParaRPr lang="pt-BR" sz="3200" dirty="0"/>
          </a:p>
        </p:txBody>
      </p:sp>
      <p:sp>
        <p:nvSpPr>
          <p:cNvPr id="23" name="CaixaDeTexto 34"/>
          <p:cNvSpPr txBox="1">
            <a:spLocks noChangeArrowheads="1"/>
          </p:cNvSpPr>
          <p:nvPr/>
        </p:nvSpPr>
        <p:spPr bwMode="auto">
          <a:xfrm>
            <a:off x="3485264" y="5877273"/>
            <a:ext cx="2042378" cy="393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1800" dirty="0" smtClean="0"/>
              <a:t>Fonte:</a:t>
            </a:r>
            <a:endParaRPr lang="pt-BR" altLang="pt-BR" sz="1800" dirty="0"/>
          </a:p>
        </p:txBody>
      </p:sp>
      <p:sp>
        <p:nvSpPr>
          <p:cNvPr id="24" name="Retângulo 23"/>
          <p:cNvSpPr/>
          <p:nvPr/>
        </p:nvSpPr>
        <p:spPr>
          <a:xfrm>
            <a:off x="6156180" y="4176031"/>
            <a:ext cx="2348719" cy="1701244"/>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3200" dirty="0" smtClean="0"/>
              <a:t>TABELA</a:t>
            </a:r>
            <a:endParaRPr lang="pt-BR" sz="3200" dirty="0"/>
          </a:p>
        </p:txBody>
      </p:sp>
      <p:sp>
        <p:nvSpPr>
          <p:cNvPr id="25" name="CaixaDeTexto 27"/>
          <p:cNvSpPr txBox="1">
            <a:spLocks noChangeArrowheads="1"/>
          </p:cNvSpPr>
          <p:nvPr/>
        </p:nvSpPr>
        <p:spPr bwMode="auto">
          <a:xfrm>
            <a:off x="6108858" y="3772336"/>
            <a:ext cx="2348719" cy="42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000" dirty="0"/>
              <a:t>Título da </a:t>
            </a:r>
            <a:r>
              <a:rPr lang="pt-BR" altLang="pt-BR" sz="2000" dirty="0" smtClean="0"/>
              <a:t>Imagem </a:t>
            </a:r>
            <a:endParaRPr lang="pt-BR" altLang="pt-BR" sz="2000" dirty="0"/>
          </a:p>
        </p:txBody>
      </p:sp>
      <p:sp>
        <p:nvSpPr>
          <p:cNvPr id="26" name="CaixaDeTexto 34"/>
          <p:cNvSpPr txBox="1">
            <a:spLocks noChangeArrowheads="1"/>
          </p:cNvSpPr>
          <p:nvPr/>
        </p:nvSpPr>
        <p:spPr bwMode="auto">
          <a:xfrm>
            <a:off x="6192229" y="5832029"/>
            <a:ext cx="2042378" cy="393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1800" dirty="0" smtClean="0"/>
              <a:t>Fonte:</a:t>
            </a:r>
            <a:endParaRPr lang="pt-BR" altLang="pt-BR" sz="1800" dirty="0"/>
          </a:p>
        </p:txBody>
      </p:sp>
    </p:spTree>
    <p:extLst>
      <p:ext uri="{BB962C8B-B14F-4D97-AF65-F5344CB8AC3E}">
        <p14:creationId xmlns:p14="http://schemas.microsoft.com/office/powerpoint/2010/main" val="30245994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3" name="Caixa de texto 1"/>
          <p:cNvSpPr txBox="1"/>
          <p:nvPr/>
        </p:nvSpPr>
        <p:spPr>
          <a:xfrm>
            <a:off x="1018708" y="980728"/>
            <a:ext cx="6975499" cy="882678"/>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4800" b="1" dirty="0">
                <a:solidFill>
                  <a:srgbClr val="0070C0"/>
                </a:solidFill>
                <a:effectLst>
                  <a:outerShdw blurRad="38100" dist="19050" dir="2700000" algn="tl">
                    <a:schemeClr val="dk1">
                      <a:alpha val="40000"/>
                    </a:schemeClr>
                  </a:outerShdw>
                </a:effectLst>
                <a:latin typeface="+mj-lt"/>
                <a:ea typeface="Calibri"/>
                <a:cs typeface="Times New Roman"/>
              </a:rPr>
              <a:t>Resultados</a:t>
            </a:r>
            <a:endParaRPr lang="pt-BR" sz="4800" dirty="0">
              <a:solidFill>
                <a:srgbClr val="0070C0"/>
              </a:solidFill>
              <a:effectLst/>
              <a:latin typeface="+mj-lt"/>
              <a:ea typeface="Calibri"/>
              <a:cs typeface="Times New Roman"/>
            </a:endParaRPr>
          </a:p>
        </p:txBody>
      </p:sp>
      <p:sp>
        <p:nvSpPr>
          <p:cNvPr id="7"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8"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ângulo 9"/>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1"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2" name="Retângulo 11"/>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4" name="Imagem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6" name="Conector reto 15"/>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tângulo 3"/>
          <p:cNvSpPr/>
          <p:nvPr/>
        </p:nvSpPr>
        <p:spPr>
          <a:xfrm>
            <a:off x="738224" y="1997839"/>
            <a:ext cx="7650200" cy="1754326"/>
          </a:xfrm>
          <a:prstGeom prst="rect">
            <a:avLst/>
          </a:prstGeom>
        </p:spPr>
        <p:txBody>
          <a:bodyPr wrap="square">
            <a:spAutoFit/>
          </a:bodyPr>
          <a:lstStyle/>
          <a:p>
            <a:pPr algn="just"/>
            <a:r>
              <a:rPr lang="pt-BR" altLang="pt-BR" dirty="0">
                <a:solidFill>
                  <a:schemeClr val="tx1">
                    <a:lumMod val="65000"/>
                    <a:lumOff val="35000"/>
                  </a:schemeClr>
                </a:solidFill>
                <a:latin typeface="Verdana" pitchFamily="34" charset="0"/>
                <a:ea typeface="Verdana" pitchFamily="34" charset="0"/>
                <a:cs typeface="Verdana" pitchFamily="34" charset="0"/>
              </a:rPr>
              <a:t>Elemento não necessário quando a pesquisa corresponder a um trabalho bibliográfico. Sequência informativa (clareza e relevância) e uma sequência descritiva (veracidade da informação). Sequência argumentativa onde serão discutidos/refletidos os resultados encontrados e a relevância deles para a construção do conhecimento.</a:t>
            </a:r>
          </a:p>
        </p:txBody>
      </p:sp>
      <p:sp>
        <p:nvSpPr>
          <p:cNvPr id="17" name="CaixaDeTexto 27"/>
          <p:cNvSpPr txBox="1">
            <a:spLocks noChangeArrowheads="1"/>
          </p:cNvSpPr>
          <p:nvPr/>
        </p:nvSpPr>
        <p:spPr bwMode="auto">
          <a:xfrm>
            <a:off x="730012" y="3752166"/>
            <a:ext cx="4279900" cy="42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000"/>
              <a:t>Título do gráfico </a:t>
            </a:r>
          </a:p>
        </p:txBody>
      </p:sp>
      <p:sp>
        <p:nvSpPr>
          <p:cNvPr id="18" name="CaixaDeTexto 34"/>
          <p:cNvSpPr txBox="1">
            <a:spLocks noChangeArrowheads="1"/>
          </p:cNvSpPr>
          <p:nvPr/>
        </p:nvSpPr>
        <p:spPr bwMode="auto">
          <a:xfrm>
            <a:off x="1018704" y="5877273"/>
            <a:ext cx="2042378" cy="393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1800" dirty="0" smtClean="0"/>
              <a:t>Fonte:</a:t>
            </a:r>
            <a:endParaRPr lang="pt-BR" altLang="pt-BR" sz="1800" dirty="0"/>
          </a:p>
        </p:txBody>
      </p:sp>
      <p:sp>
        <p:nvSpPr>
          <p:cNvPr id="19" name="Retângulo 18"/>
          <p:cNvSpPr/>
          <p:nvPr/>
        </p:nvSpPr>
        <p:spPr>
          <a:xfrm>
            <a:off x="827584" y="4176031"/>
            <a:ext cx="2233498" cy="1701244"/>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3200" dirty="0"/>
              <a:t>GRÁFICO</a:t>
            </a:r>
          </a:p>
        </p:txBody>
      </p:sp>
      <p:sp>
        <p:nvSpPr>
          <p:cNvPr id="21" name="CaixaDeTexto 27"/>
          <p:cNvSpPr txBox="1">
            <a:spLocks noChangeArrowheads="1"/>
          </p:cNvSpPr>
          <p:nvPr/>
        </p:nvSpPr>
        <p:spPr bwMode="auto">
          <a:xfrm>
            <a:off x="3541656" y="3772336"/>
            <a:ext cx="2348719" cy="42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000" dirty="0"/>
              <a:t>Título da Tabela</a:t>
            </a:r>
          </a:p>
        </p:txBody>
      </p:sp>
      <p:sp>
        <p:nvSpPr>
          <p:cNvPr id="22" name="Retângulo 21"/>
          <p:cNvSpPr/>
          <p:nvPr/>
        </p:nvSpPr>
        <p:spPr>
          <a:xfrm>
            <a:off x="3541656" y="4176031"/>
            <a:ext cx="2348719" cy="1701244"/>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3200" dirty="0" smtClean="0"/>
              <a:t>TABELA</a:t>
            </a:r>
            <a:endParaRPr lang="pt-BR" sz="3200" dirty="0"/>
          </a:p>
        </p:txBody>
      </p:sp>
      <p:sp>
        <p:nvSpPr>
          <p:cNvPr id="23" name="CaixaDeTexto 34"/>
          <p:cNvSpPr txBox="1">
            <a:spLocks noChangeArrowheads="1"/>
          </p:cNvSpPr>
          <p:nvPr/>
        </p:nvSpPr>
        <p:spPr bwMode="auto">
          <a:xfrm>
            <a:off x="3485264" y="5877273"/>
            <a:ext cx="2042378" cy="393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1800" dirty="0" smtClean="0"/>
              <a:t>Fonte:</a:t>
            </a:r>
            <a:endParaRPr lang="pt-BR" altLang="pt-BR" sz="1800" dirty="0"/>
          </a:p>
        </p:txBody>
      </p:sp>
      <p:sp>
        <p:nvSpPr>
          <p:cNvPr id="24" name="Retângulo 23"/>
          <p:cNvSpPr/>
          <p:nvPr/>
        </p:nvSpPr>
        <p:spPr>
          <a:xfrm>
            <a:off x="6156180" y="4176031"/>
            <a:ext cx="2348719" cy="1701244"/>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3200" dirty="0" smtClean="0"/>
              <a:t>TABELA</a:t>
            </a:r>
            <a:endParaRPr lang="pt-BR" sz="3200" dirty="0"/>
          </a:p>
        </p:txBody>
      </p:sp>
      <p:sp>
        <p:nvSpPr>
          <p:cNvPr id="25" name="CaixaDeTexto 27"/>
          <p:cNvSpPr txBox="1">
            <a:spLocks noChangeArrowheads="1"/>
          </p:cNvSpPr>
          <p:nvPr/>
        </p:nvSpPr>
        <p:spPr bwMode="auto">
          <a:xfrm>
            <a:off x="6108858" y="3772336"/>
            <a:ext cx="2348719" cy="424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000" dirty="0"/>
              <a:t>Título da </a:t>
            </a:r>
            <a:r>
              <a:rPr lang="pt-BR" altLang="pt-BR" sz="2000" dirty="0" smtClean="0"/>
              <a:t>Imagem </a:t>
            </a:r>
            <a:endParaRPr lang="pt-BR" altLang="pt-BR" sz="2000" dirty="0"/>
          </a:p>
        </p:txBody>
      </p:sp>
      <p:sp>
        <p:nvSpPr>
          <p:cNvPr id="26" name="CaixaDeTexto 34"/>
          <p:cNvSpPr txBox="1">
            <a:spLocks noChangeArrowheads="1"/>
          </p:cNvSpPr>
          <p:nvPr/>
        </p:nvSpPr>
        <p:spPr bwMode="auto">
          <a:xfrm>
            <a:off x="6192229" y="5832029"/>
            <a:ext cx="2042378" cy="393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1800" dirty="0" smtClean="0"/>
              <a:t>Fonte:</a:t>
            </a:r>
            <a:endParaRPr lang="pt-BR" altLang="pt-BR" sz="1800" dirty="0"/>
          </a:p>
        </p:txBody>
      </p:sp>
    </p:spTree>
    <p:extLst>
      <p:ext uri="{BB962C8B-B14F-4D97-AF65-F5344CB8AC3E}">
        <p14:creationId xmlns:p14="http://schemas.microsoft.com/office/powerpoint/2010/main" val="41283630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aixa de texto 1"/>
          <p:cNvSpPr txBox="1"/>
          <p:nvPr/>
        </p:nvSpPr>
        <p:spPr>
          <a:xfrm>
            <a:off x="1084254" y="1433760"/>
            <a:ext cx="6975499" cy="685124"/>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0"/>
              </a:spcAft>
            </a:pPr>
            <a:r>
              <a:rPr lang="pt-BR" sz="3600" b="1" dirty="0" smtClean="0">
                <a:solidFill>
                  <a:srgbClr val="0070C0"/>
                </a:solidFill>
                <a:effectLst>
                  <a:outerShdw blurRad="38100" dist="19050" dir="2700000" algn="tl">
                    <a:schemeClr val="dk1">
                      <a:alpha val="40000"/>
                    </a:schemeClr>
                  </a:outerShdw>
                </a:effectLst>
                <a:latin typeface="+mj-lt"/>
                <a:ea typeface="Calibri"/>
                <a:cs typeface="Times New Roman"/>
              </a:rPr>
              <a:t>Referências</a:t>
            </a:r>
            <a:endParaRPr lang="pt-BR" sz="3600" dirty="0">
              <a:solidFill>
                <a:srgbClr val="0070C0"/>
              </a:solidFill>
              <a:effectLst/>
              <a:latin typeface="+mj-lt"/>
              <a:ea typeface="Calibri"/>
              <a:cs typeface="Times New Roman"/>
            </a:endParaRPr>
          </a:p>
        </p:txBody>
      </p:sp>
      <p:sp>
        <p:nvSpPr>
          <p:cNvPr id="2" name="Retângulo 1"/>
          <p:cNvSpPr/>
          <p:nvPr/>
        </p:nvSpPr>
        <p:spPr>
          <a:xfrm>
            <a:off x="614278" y="2251521"/>
            <a:ext cx="7915444" cy="923330"/>
          </a:xfrm>
          <a:prstGeom prst="rect">
            <a:avLst/>
          </a:prstGeom>
        </p:spPr>
        <p:txBody>
          <a:bodyPr wrap="square">
            <a:spAutoFit/>
          </a:bodyPr>
          <a:lstStyle/>
          <a:p>
            <a:pPr algn="just"/>
            <a:r>
              <a:rPr lang="pt-BR" altLang="pt-BR" dirty="0"/>
              <a:t>Elemento obrigatório. As referências constituem uma lista ordenada dos documentos efetivamente citados no texto. (NBR 6023, 2003).</a:t>
            </a:r>
          </a:p>
          <a:p>
            <a:pPr algn="just"/>
            <a:endParaRPr lang="pt-BR" dirty="0"/>
          </a:p>
        </p:txBody>
      </p:sp>
      <p:sp>
        <p:nvSpPr>
          <p:cNvPr id="6" name="Rectangle 8"/>
          <p:cNvSpPr>
            <a:spLocks noChangeArrowheads="1"/>
          </p:cNvSpPr>
          <p:nvPr/>
        </p:nvSpPr>
        <p:spPr bwMode="auto">
          <a:xfrm>
            <a:off x="3"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pic>
        <p:nvPicPr>
          <p:cNvPr id="7" name="image4.jpg"/>
          <p:cNvPicPr>
            <a:picLocks noChangeAspect="1" noChangeArrowheads="1"/>
          </p:cNvPicPr>
          <p:nvPr/>
        </p:nvPicPr>
        <p:blipFill>
          <a:blip r:embed="rId2">
            <a:extLst>
              <a:ext uri="{28A0092B-C50C-407E-A947-70E740481C1C}">
                <a14:useLocalDpi xmlns:a14="http://schemas.microsoft.com/office/drawing/2010/main" val="0"/>
              </a:ext>
            </a:extLst>
          </a:blip>
          <a:srcRect r="49785"/>
          <a:stretch>
            <a:fillRect/>
          </a:stretch>
        </p:blipFill>
        <p:spPr bwMode="auto">
          <a:xfrm>
            <a:off x="251521" y="86516"/>
            <a:ext cx="1944216" cy="57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ângulo 7"/>
          <p:cNvSpPr/>
          <p:nvPr/>
        </p:nvSpPr>
        <p:spPr>
          <a:xfrm>
            <a:off x="2411764" y="3"/>
            <a:ext cx="5874619" cy="63438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00"/>
          </a:p>
        </p:txBody>
      </p:sp>
      <p:sp>
        <p:nvSpPr>
          <p:cNvPr id="10" name="Título 2"/>
          <p:cNvSpPr txBox="1">
            <a:spLocks/>
          </p:cNvSpPr>
          <p:nvPr/>
        </p:nvSpPr>
        <p:spPr>
          <a:xfrm>
            <a:off x="2411764" y="86517"/>
            <a:ext cx="5874619" cy="567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altLang="pt-BR" sz="1200" b="1" dirty="0" smtClean="0">
                <a:latin typeface="Verdana" panose="020B0604030504040204" pitchFamily="34" charset="0"/>
                <a:ea typeface="Verdana" panose="020B0604030504040204" pitchFamily="34" charset="0"/>
              </a:rPr>
              <a:t>IV Mostra Científica de Práticas Inovadoras de Ensino do Curso de Licenciatura em Matemática do IFRR</a:t>
            </a:r>
            <a:r>
              <a:rPr lang="pt-BR" altLang="pt-BR" sz="1200" dirty="0" smtClean="0">
                <a:latin typeface="Verdana" panose="020B0604030504040204" pitchFamily="34" charset="0"/>
                <a:ea typeface="Verdana" panose="020B0604030504040204" pitchFamily="34" charset="0"/>
              </a:rPr>
              <a:t/>
            </a:r>
            <a:br>
              <a:rPr lang="pt-BR" altLang="pt-BR" sz="1200" dirty="0" smtClean="0">
                <a:latin typeface="Verdana" panose="020B0604030504040204" pitchFamily="34" charset="0"/>
                <a:ea typeface="Verdana" panose="020B0604030504040204" pitchFamily="34" charset="0"/>
              </a:rPr>
            </a:br>
            <a:r>
              <a:rPr lang="pt-BR" altLang="pt-BR" sz="1000" dirty="0" smtClean="0">
                <a:latin typeface="Verdana" panose="020B0604030504040204" pitchFamily="34" charset="0"/>
                <a:ea typeface="Verdana" panose="020B0604030504040204" pitchFamily="34" charset="0"/>
              </a:rPr>
              <a:t>Tema: </a:t>
            </a:r>
            <a:r>
              <a:rPr lang="pt-BR" altLang="pt-BR" sz="1000" i="1" dirty="0" smtClean="0">
                <a:latin typeface="Verdana" panose="020B0604030504040204" pitchFamily="34" charset="0"/>
                <a:ea typeface="Verdana" panose="020B0604030504040204" pitchFamily="34" charset="0"/>
              </a:rPr>
              <a:t>Inovações Tecnológicas no Cenário Atual da Educação Matemática</a:t>
            </a:r>
            <a:endParaRPr lang="pt-BR" altLang="pt-BR" sz="1000" dirty="0" smtClean="0">
              <a:latin typeface="Verdana" panose="020B0604030504040204" pitchFamily="34" charset="0"/>
              <a:ea typeface="Verdana" panose="020B0604030504040204" pitchFamily="34" charset="0"/>
            </a:endParaRPr>
          </a:p>
        </p:txBody>
      </p:sp>
      <p:sp>
        <p:nvSpPr>
          <p:cNvPr id="11" name="Retângulo 10"/>
          <p:cNvSpPr/>
          <p:nvPr/>
        </p:nvSpPr>
        <p:spPr>
          <a:xfrm>
            <a:off x="8388428" y="0"/>
            <a:ext cx="755577" cy="634381"/>
          </a:xfrm>
          <a:prstGeom prst="rect">
            <a:avLst/>
          </a:prstGeom>
          <a:gradFill flip="none" rotWithShape="1">
            <a:gsLst>
              <a:gs pos="0">
                <a:srgbClr val="378D54">
                  <a:shade val="30000"/>
                  <a:satMod val="115000"/>
                </a:srgbClr>
              </a:gs>
              <a:gs pos="50000">
                <a:srgbClr val="378D54">
                  <a:shade val="67500"/>
                  <a:satMod val="115000"/>
                </a:srgbClr>
              </a:gs>
              <a:gs pos="100000">
                <a:srgbClr val="378D54">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pic>
        <p:nvPicPr>
          <p:cNvPr id="12" name="Imagem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25987" y="6385154"/>
            <a:ext cx="1224483" cy="340223"/>
          </a:xfrm>
          <a:prstGeom prst="rect">
            <a:avLst/>
          </a:prstGeom>
          <a:noFill/>
          <a:extLst>
            <a:ext uri="{909E8E84-426E-40DD-AFC4-6F175D3DCCD1}">
              <a14:hiddenFill xmlns:a14="http://schemas.microsoft.com/office/drawing/2010/main">
                <a:solidFill>
                  <a:srgbClr val="FFFFFF"/>
                </a:solidFill>
              </a14:hiddenFill>
            </a:ext>
          </a:extLst>
        </p:spPr>
      </p:pic>
      <p:sp>
        <p:nvSpPr>
          <p:cNvPr id="14" name="CaixaDeTexto 13">
            <a:extLst>
              <a:ext uri="{FF2B5EF4-FFF2-40B4-BE49-F238E27FC236}">
                <a16:creationId xmlns:a16="http://schemas.microsoft.com/office/drawing/2014/main" xmlns="" id="{2F1EEED7-945C-44E2-961F-E08290C7419F}"/>
              </a:ext>
            </a:extLst>
          </p:cNvPr>
          <p:cNvSpPr txBox="1"/>
          <p:nvPr/>
        </p:nvSpPr>
        <p:spPr>
          <a:xfrm>
            <a:off x="1331640" y="6377555"/>
            <a:ext cx="2808312" cy="507831"/>
          </a:xfrm>
          <a:prstGeom prst="rect">
            <a:avLst/>
          </a:prstGeom>
          <a:noFill/>
        </p:spPr>
        <p:txBody>
          <a:bodyPr wrap="square" rtlCol="0">
            <a:spAutoFit/>
          </a:bodyPr>
          <a:lstStyle/>
          <a:p>
            <a:r>
              <a:rPr lang="pt-BR" sz="900" b="1" dirty="0" smtClean="0"/>
              <a:t>Realizãção:</a:t>
            </a:r>
          </a:p>
          <a:p>
            <a:r>
              <a:rPr lang="pt-BR" sz="900" dirty="0" smtClean="0"/>
              <a:t>Departamento </a:t>
            </a:r>
            <a:r>
              <a:rPr lang="pt-BR" sz="900" dirty="0"/>
              <a:t>de Ensino e Graduação – DEG</a:t>
            </a:r>
          </a:p>
          <a:p>
            <a:r>
              <a:rPr lang="pt-BR" sz="900" dirty="0"/>
              <a:t>Coordenação do Curso de Licenciatura em </a:t>
            </a:r>
            <a:r>
              <a:rPr lang="pt-BR" sz="900" dirty="0" smtClean="0"/>
              <a:t>Matemática</a:t>
            </a:r>
            <a:endParaRPr lang="pt-BR" sz="900" dirty="0"/>
          </a:p>
        </p:txBody>
      </p:sp>
      <p:cxnSp>
        <p:nvCxnSpPr>
          <p:cNvPr id="15" name="Conector reto 14"/>
          <p:cNvCxnSpPr/>
          <p:nvPr/>
        </p:nvCxnSpPr>
        <p:spPr>
          <a:xfrm>
            <a:off x="1350466" y="6385154"/>
            <a:ext cx="0" cy="42822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048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801</TotalTime>
  <Words>594</Words>
  <Application>Microsoft Office PowerPoint</Application>
  <PresentationFormat>Apresentação na tela (4:3)</PresentationFormat>
  <Paragraphs>86</Paragraphs>
  <Slides>10</Slides>
  <Notes>0</Notes>
  <HiddenSlides>0</HiddenSlides>
  <MMClips>0</MMClips>
  <ScaleCrop>false</ScaleCrop>
  <HeadingPairs>
    <vt:vector size="4" baseType="variant">
      <vt:variant>
        <vt:lpstr>Tema</vt:lpstr>
      </vt:variant>
      <vt:variant>
        <vt:i4>1</vt:i4>
      </vt:variant>
      <vt:variant>
        <vt:lpstr>Títulos de slides</vt:lpstr>
      </vt:variant>
      <vt:variant>
        <vt:i4>10</vt:i4>
      </vt:variant>
    </vt:vector>
  </HeadingPairs>
  <TitlesOfParts>
    <vt:vector size="11"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Home</dc:creator>
  <cp:lastModifiedBy>Nilra Jane Filgueira Bezerra</cp:lastModifiedBy>
  <cp:revision>74</cp:revision>
  <dcterms:created xsi:type="dcterms:W3CDTF">2016-12-01T23:14:07Z</dcterms:created>
  <dcterms:modified xsi:type="dcterms:W3CDTF">2019-11-28T15:11:54Z</dcterms:modified>
</cp:coreProperties>
</file>