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12653E8-C5AB-4EAD-8C76-0B939357A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538B9-2C2A-4582-9A0F-FCBABA8DA602}" type="datetimeFigureOut">
              <a:rPr lang="pt-BR"/>
              <a:pPr>
                <a:defRPr/>
              </a:pPr>
              <a:t>27/09/2018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949C501-B270-483E-94DE-9BFE95699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DFC278D-D16E-4B90-B01C-4EC6B81C3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645F57-F25F-4FB6-866A-3B84CC3925C3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748713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FC074C-FA94-482F-A3DD-318B2FA41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53135-D659-4037-92A7-5BA0B6ACF067}" type="datetimeFigureOut">
              <a:rPr lang="pt-BR"/>
              <a:pPr>
                <a:defRPr/>
              </a:pPr>
              <a:t>27/09/2018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0359F5-1F10-47F2-BD86-62C8BB38F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B34303D-690F-4C66-93F2-15AB3D168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B09F6-9D8B-4962-9AB6-F09952FCB5A8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59498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69F712-836B-4E0B-A1ED-5E3DD236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1D032-5C84-4261-8DE7-F10B6AD5394C}" type="datetimeFigureOut">
              <a:rPr lang="pt-BR"/>
              <a:pPr>
                <a:defRPr/>
              </a:pPr>
              <a:t>27/09/2018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ADBC1A-4C67-46DA-93FB-0EC78A8CE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18C8C0-3A84-468F-973F-58A396DC9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111C90-4A44-4392-AC21-F8020DE91D85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4039028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74B971D-F234-44BC-87F6-49ED1307A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5DB13-9562-422C-B3C1-A3980BD3914A}" type="datetimeFigureOut">
              <a:rPr lang="pt-BR"/>
              <a:pPr>
                <a:defRPr/>
              </a:pPr>
              <a:t>27/09/2018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5A2EE3E-0775-4201-8C23-27682A0E7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3F5804-6DC8-4F6D-B865-391A03DC5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FC7C5-C02E-4E2A-B8AA-83D8164C5913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489518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9505104-2816-40C2-B429-340C2EA4F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92EAE-C34C-485D-A9AC-3EBF3D2BD70A}" type="datetimeFigureOut">
              <a:rPr lang="pt-BR"/>
              <a:pPr>
                <a:defRPr/>
              </a:pPr>
              <a:t>27/09/2018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5561A99-9460-465F-9935-E90D42425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031D0EE-BF9B-46ED-BD5E-63D59E466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0A05E-F689-4637-B507-798E7AC25D2A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058392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F0CCB840-336F-43B7-BBBD-8395269CC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FE9E9-8E14-443C-B9D0-659C495FBA95}" type="datetimeFigureOut">
              <a:rPr lang="pt-BR"/>
              <a:pPr>
                <a:defRPr/>
              </a:pPr>
              <a:t>27/09/2018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214D9B77-6399-44AC-9B2B-D859058C2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5EC2BDA6-4953-4234-8BD8-3DFD01FDE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81444-B083-4541-B519-7F6B83B2553B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3926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F49FED75-AF4F-4C42-96C3-BE12F083D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0A821-97FC-4994-9B8A-BA9830D8E531}" type="datetimeFigureOut">
              <a:rPr lang="pt-BR"/>
              <a:pPr>
                <a:defRPr/>
              </a:pPr>
              <a:t>27/09/2018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2A663A25-E77D-4090-AD72-B71BB39B3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C9D8FEC7-AC3D-4F78-A196-29731092B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9AC4A-8FB8-4B87-AF1F-21F1C2782755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131070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9A567F04-C2E3-4C24-81CF-46ED849B7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18771-2383-408A-A362-EDD887E0F3B0}" type="datetimeFigureOut">
              <a:rPr lang="pt-BR"/>
              <a:pPr>
                <a:defRPr/>
              </a:pPr>
              <a:t>27/09/2018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3F7D0784-8C99-482E-A7E5-F6A8A1CF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A530DB35-099C-4208-AB45-27C3BCEE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42F11A-B38E-4934-9560-7F4FDD51E9FA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568160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9223493B-4F51-4E81-8071-ACE922B83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47E87-D873-420E-BB16-74923010B046}" type="datetimeFigureOut">
              <a:rPr lang="pt-BR"/>
              <a:pPr>
                <a:defRPr/>
              </a:pPr>
              <a:t>27/09/2018</a:t>
            </a:fld>
            <a:endParaRPr 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D896E496-A056-444E-ADD3-BAA3539B6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841326EA-7EF8-4413-AC82-F71539BEF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BDD10-4B13-4EC8-8865-3C0EC14FE876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9470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FB590E26-94B2-4415-93EA-766FF9999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1EE97-509D-4193-ACAF-39D297CC7328}" type="datetimeFigureOut">
              <a:rPr lang="pt-BR"/>
              <a:pPr>
                <a:defRPr/>
              </a:pPr>
              <a:t>27/09/2018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78DC1FE1-1521-430B-9246-39908E1DA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102E71C0-884D-4C53-8560-4A3826F12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B2F4F-1DE1-41E0-8DE6-84E796D6431F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902491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B35B0145-5851-43C2-940F-E0C736287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61B92-C887-4D43-B72E-B0B153F6FC5F}" type="datetimeFigureOut">
              <a:rPr lang="pt-BR"/>
              <a:pPr>
                <a:defRPr/>
              </a:pPr>
              <a:t>27/09/2018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2D4D5752-6B18-4782-B12A-E825B7812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E4836597-D733-487C-A532-7341E7D68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CFC7AA-37DD-4C55-A7B5-A656606A3CDF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00153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72451C96-6445-42DB-8C75-C5D420983B2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D26F6484-2EB8-46B0-B749-86D422FF55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/>
              <a:t>Clique para editar o texto mestre</a:t>
            </a:r>
          </a:p>
          <a:p>
            <a:pPr lvl="1"/>
            <a:r>
              <a:rPr lang="pt-BR" altLang="en-US"/>
              <a:t>Segundo nível</a:t>
            </a:r>
          </a:p>
          <a:p>
            <a:pPr lvl="2"/>
            <a:r>
              <a:rPr lang="pt-BR" altLang="en-US"/>
              <a:t>Terceiro nível</a:t>
            </a:r>
          </a:p>
          <a:p>
            <a:pPr lvl="3"/>
            <a:r>
              <a:rPr lang="pt-BR" altLang="en-US"/>
              <a:t>Quarto nível</a:t>
            </a:r>
          </a:p>
          <a:p>
            <a:pPr lvl="4"/>
            <a:r>
              <a:rPr lang="pt-BR" altLang="en-US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0E9B2E-A835-4A24-A44B-290B9DD905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99C579-8E94-402A-8495-741FB2B664B3}" type="datetimeFigureOut">
              <a:rPr lang="pt-BR"/>
              <a:pPr>
                <a:defRPr/>
              </a:pPr>
              <a:t>27/09/2018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F088F0-35BD-45EF-A120-E428E8CA0B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78A53C4-35C6-424F-AA7B-DA9684E611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495DAA6-7E48-46CC-B297-F591E005E0E7}" type="slidenum">
              <a:rPr lang="pt-BR" altLang="en-US"/>
              <a:pPr/>
              <a:t>‹nº›</a:t>
            </a:fld>
            <a:endParaRPr lang="pt-B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anfrr@ifrr.edu.br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m 6">
            <a:extLst>
              <a:ext uri="{FF2B5EF4-FFF2-40B4-BE49-F238E27FC236}">
                <a16:creationId xmlns:a16="http://schemas.microsoft.com/office/drawing/2014/main" id="{6A76B0BA-086C-4052-A5D4-5FD6E6052F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>
            <a:extLst>
              <a:ext uri="{FF2B5EF4-FFF2-40B4-BE49-F238E27FC236}">
                <a16:creationId xmlns:a16="http://schemas.microsoft.com/office/drawing/2014/main" id="{CED67889-4496-40C1-B7D8-C64FB2B8B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9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115616" y="1932367"/>
            <a:ext cx="676875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35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PROEJA – PDI 2014 - 2018</a:t>
            </a:r>
            <a:endParaRPr kumimoji="0" lang="pt-BR" alt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492896"/>
            <a:ext cx="9092162" cy="338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50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>
            <a:extLst>
              <a:ext uri="{FF2B5EF4-FFF2-40B4-BE49-F238E27FC236}">
                <a16:creationId xmlns:a16="http://schemas.microsoft.com/office/drawing/2014/main" id="{CED67889-4496-40C1-B7D8-C64FB2B8B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9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6768" y="1650264"/>
            <a:ext cx="676875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35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PROEJA – PDI 2014 - 2018</a:t>
            </a:r>
            <a:endParaRPr kumimoji="0" lang="pt-BR" alt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620" y="1988818"/>
            <a:ext cx="8666760" cy="4608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93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>
            <a:extLst>
              <a:ext uri="{FF2B5EF4-FFF2-40B4-BE49-F238E27FC236}">
                <a16:creationId xmlns:a16="http://schemas.microsoft.com/office/drawing/2014/main" id="{CED67889-4496-40C1-B7D8-C64FB2B8B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9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6768" y="1650264"/>
            <a:ext cx="676875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35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PROEJA – PDI 2014 - 2018</a:t>
            </a:r>
            <a:endParaRPr kumimoji="0" lang="pt-BR" alt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88817"/>
            <a:ext cx="9036496" cy="4176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971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>
            <a:extLst>
              <a:ext uri="{FF2B5EF4-FFF2-40B4-BE49-F238E27FC236}">
                <a16:creationId xmlns:a16="http://schemas.microsoft.com/office/drawing/2014/main" id="{CED67889-4496-40C1-B7D8-C64FB2B8B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9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6768" y="1650264"/>
            <a:ext cx="676875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35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PROEJA – PDI 2014 - 2018</a:t>
            </a:r>
            <a:endParaRPr kumimoji="0" lang="pt-BR" alt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972861"/>
            <a:ext cx="9036496" cy="477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319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>
            <a:extLst>
              <a:ext uri="{FF2B5EF4-FFF2-40B4-BE49-F238E27FC236}">
                <a16:creationId xmlns:a16="http://schemas.microsoft.com/office/drawing/2014/main" id="{CED67889-4496-40C1-B7D8-C64FB2B8B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9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71600" y="2524835"/>
            <a:ext cx="7488832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35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QUE APRENDEMOS COM O PROEJA?</a:t>
            </a:r>
          </a:p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B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 QUANTO APRENDEMOS,</a:t>
            </a:r>
            <a:r>
              <a:rPr kumimoji="0" lang="en-US" altLang="pt-BR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QUANTO DEIXAMOS DE IMPLEMENTAR?</a:t>
            </a:r>
          </a:p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pt-BR" sz="2000" b="1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BR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QUAIS CAMINHOS SEGUIR?</a:t>
            </a:r>
          </a:p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pt-BR" sz="2000" b="1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BR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QUEM ESTÁ DISPOSTO A CONSTRUIR NOVOS CAMINHOS?</a:t>
            </a:r>
            <a:endParaRPr kumimoji="0" lang="pt-BR" alt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71897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>
            <a:extLst>
              <a:ext uri="{FF2B5EF4-FFF2-40B4-BE49-F238E27FC236}">
                <a16:creationId xmlns:a16="http://schemas.microsoft.com/office/drawing/2014/main" id="{CED67889-4496-40C1-B7D8-C64FB2B8B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9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512" y="4437112"/>
            <a:ext cx="3744416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35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B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OBRIGAD@!!</a:t>
            </a:r>
          </a:p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Ananias Noronha Filho</a:t>
            </a:r>
          </a:p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B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anfrr@ifrr.edu.br</a:t>
            </a:r>
            <a:r>
              <a:rPr kumimoji="0" lang="en-US" altLang="pt-BR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pt-BR" sz="2000" b="1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BR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55 95 98112-7571</a:t>
            </a:r>
            <a:endParaRPr kumimoji="0" lang="pt-BR" alt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53656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>
            <a:extLst>
              <a:ext uri="{FF2B5EF4-FFF2-40B4-BE49-F238E27FC236}">
                <a16:creationId xmlns:a16="http://schemas.microsoft.com/office/drawing/2014/main" id="{CED67889-4496-40C1-B7D8-C64FB2B8B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683568" y="2790364"/>
            <a:ext cx="7632848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pt-B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AVALIAÇÃO DO PROCESSO DE IMPLEMENTAÇÃO DO PROEJA:</a:t>
            </a:r>
            <a:endParaRPr lang="pt-B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pt-B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experiência do Campus Boa Vista-Centro do Instituto Federal de </a:t>
            </a:r>
            <a:r>
              <a:rPr lang="pt-BR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Roraima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Fragmentos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ese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Doutorado</a:t>
            </a:r>
            <a:endParaRPr lang="en-US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Prof. Ananias Noronha Filho</a:t>
            </a:r>
            <a:endParaRPr lang="pt-BR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>
            <a:extLst>
              <a:ext uri="{FF2B5EF4-FFF2-40B4-BE49-F238E27FC236}">
                <a16:creationId xmlns:a16="http://schemas.microsoft.com/office/drawing/2014/main" id="{CED67889-4496-40C1-B7D8-C64FB2B8B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2627784" y="2276872"/>
            <a:ext cx="612068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i="1" dirty="0"/>
              <a:t>“Betty – O senhor poderia resumir a sua visão sobre educação?</a:t>
            </a:r>
            <a:endParaRPr lang="pt-BR" sz="2200" dirty="0"/>
          </a:p>
          <a:p>
            <a:r>
              <a:rPr lang="pt-BR" sz="2200" i="1" dirty="0"/>
              <a:t>Vieira Pinto – O caminho que o professor escolheu para aprender foi ensinar. No ato do ensino ele se defronta com as verdadeiras dificuldades, obstáculos reais, concretos que precisa superar. Nessa situação ele aprende. ”</a:t>
            </a:r>
            <a:r>
              <a:rPr lang="pt-BR" sz="2200" dirty="0"/>
              <a:t> (Trecho do depoimento do Professor Álvaro Vieira Pinto obtido pela professora Betty Oliveira, em 13/03/1982) (PINTO, 2005) </a:t>
            </a:r>
          </a:p>
        </p:txBody>
      </p:sp>
    </p:spTree>
    <p:extLst>
      <p:ext uri="{BB962C8B-B14F-4D97-AF65-F5344CB8AC3E}">
        <p14:creationId xmlns:p14="http://schemas.microsoft.com/office/powerpoint/2010/main" val="2214296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>
            <a:extLst>
              <a:ext uri="{FF2B5EF4-FFF2-40B4-BE49-F238E27FC236}">
                <a16:creationId xmlns:a16="http://schemas.microsoft.com/office/drawing/2014/main" id="{CED67889-4496-40C1-B7D8-C64FB2B8B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899592" y="2276872"/>
            <a:ext cx="784887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i="1" dirty="0" smtClean="0"/>
              <a:t>IFRR – pioneiro na oferta de educação profissional integrado a EJA</a:t>
            </a:r>
          </a:p>
          <a:p>
            <a:endParaRPr lang="pt-BR" sz="2200" i="1" dirty="0"/>
          </a:p>
          <a:p>
            <a:pPr marL="342900" indent="-342900">
              <a:buFontTx/>
              <a:buChar char="-"/>
            </a:pPr>
            <a:r>
              <a:rPr lang="pt-BR" sz="2200" i="1" dirty="0" smtClean="0"/>
              <a:t>Curso Técnico em Edificações – 2005 – 4 anos de curso</a:t>
            </a:r>
          </a:p>
          <a:p>
            <a:pPr marL="342900" indent="-342900">
              <a:buFontTx/>
              <a:buChar char="-"/>
            </a:pPr>
            <a:r>
              <a:rPr lang="pt-BR" sz="2200" i="1" dirty="0" smtClean="0"/>
              <a:t>Base jurídica Decreto 5154/2004</a:t>
            </a:r>
          </a:p>
          <a:p>
            <a:pPr marL="342900" indent="-342900">
              <a:buFontTx/>
              <a:buChar char="-"/>
            </a:pPr>
            <a:r>
              <a:rPr lang="pt-BR" sz="2200" i="1" dirty="0" smtClean="0"/>
              <a:t>66 ingressantes </a:t>
            </a:r>
          </a:p>
          <a:p>
            <a:pPr marL="342900" indent="-342900">
              <a:buFontTx/>
              <a:buChar char="-"/>
            </a:pPr>
            <a:r>
              <a:rPr lang="pt-BR" sz="2200" i="1" dirty="0" smtClean="0"/>
              <a:t>12 concluintes 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589935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>
            <a:extLst>
              <a:ext uri="{FF2B5EF4-FFF2-40B4-BE49-F238E27FC236}">
                <a16:creationId xmlns:a16="http://schemas.microsoft.com/office/drawing/2014/main" id="{CED67889-4496-40C1-B7D8-C64FB2B8B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9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79509" y="2708920"/>
          <a:ext cx="8856986" cy="24536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335640">
                  <a:extLst>
                    <a:ext uri="{9D8B030D-6E8A-4147-A177-3AD203B41FA5}">
                      <a16:colId xmlns:a16="http://schemas.microsoft.com/office/drawing/2014/main" val="1034007757"/>
                    </a:ext>
                  </a:extLst>
                </a:gridCol>
                <a:gridCol w="478781">
                  <a:extLst>
                    <a:ext uri="{9D8B030D-6E8A-4147-A177-3AD203B41FA5}">
                      <a16:colId xmlns:a16="http://schemas.microsoft.com/office/drawing/2014/main" val="756802899"/>
                    </a:ext>
                  </a:extLst>
                </a:gridCol>
                <a:gridCol w="481695">
                  <a:extLst>
                    <a:ext uri="{9D8B030D-6E8A-4147-A177-3AD203B41FA5}">
                      <a16:colId xmlns:a16="http://schemas.microsoft.com/office/drawing/2014/main" val="94320429"/>
                    </a:ext>
                  </a:extLst>
                </a:gridCol>
                <a:gridCol w="397205">
                  <a:extLst>
                    <a:ext uri="{9D8B030D-6E8A-4147-A177-3AD203B41FA5}">
                      <a16:colId xmlns:a16="http://schemas.microsoft.com/office/drawing/2014/main" val="489129370"/>
                    </a:ext>
                  </a:extLst>
                </a:gridCol>
                <a:gridCol w="397205">
                  <a:extLst>
                    <a:ext uri="{9D8B030D-6E8A-4147-A177-3AD203B41FA5}">
                      <a16:colId xmlns:a16="http://schemas.microsoft.com/office/drawing/2014/main" val="1909786793"/>
                    </a:ext>
                  </a:extLst>
                </a:gridCol>
                <a:gridCol w="397205">
                  <a:extLst>
                    <a:ext uri="{9D8B030D-6E8A-4147-A177-3AD203B41FA5}">
                      <a16:colId xmlns:a16="http://schemas.microsoft.com/office/drawing/2014/main" val="902949329"/>
                    </a:ext>
                  </a:extLst>
                </a:gridCol>
                <a:gridCol w="397205">
                  <a:extLst>
                    <a:ext uri="{9D8B030D-6E8A-4147-A177-3AD203B41FA5}">
                      <a16:colId xmlns:a16="http://schemas.microsoft.com/office/drawing/2014/main" val="2542605527"/>
                    </a:ext>
                  </a:extLst>
                </a:gridCol>
                <a:gridCol w="397205">
                  <a:extLst>
                    <a:ext uri="{9D8B030D-6E8A-4147-A177-3AD203B41FA5}">
                      <a16:colId xmlns:a16="http://schemas.microsoft.com/office/drawing/2014/main" val="922326096"/>
                    </a:ext>
                  </a:extLst>
                </a:gridCol>
                <a:gridCol w="397205">
                  <a:extLst>
                    <a:ext uri="{9D8B030D-6E8A-4147-A177-3AD203B41FA5}">
                      <a16:colId xmlns:a16="http://schemas.microsoft.com/office/drawing/2014/main" val="1785769378"/>
                    </a:ext>
                  </a:extLst>
                </a:gridCol>
                <a:gridCol w="397205">
                  <a:extLst>
                    <a:ext uri="{9D8B030D-6E8A-4147-A177-3AD203B41FA5}">
                      <a16:colId xmlns:a16="http://schemas.microsoft.com/office/drawing/2014/main" val="1663082929"/>
                    </a:ext>
                  </a:extLst>
                </a:gridCol>
                <a:gridCol w="397205">
                  <a:extLst>
                    <a:ext uri="{9D8B030D-6E8A-4147-A177-3AD203B41FA5}">
                      <a16:colId xmlns:a16="http://schemas.microsoft.com/office/drawing/2014/main" val="1983836569"/>
                    </a:ext>
                  </a:extLst>
                </a:gridCol>
                <a:gridCol w="397205">
                  <a:extLst>
                    <a:ext uri="{9D8B030D-6E8A-4147-A177-3AD203B41FA5}">
                      <a16:colId xmlns:a16="http://schemas.microsoft.com/office/drawing/2014/main" val="939676682"/>
                    </a:ext>
                  </a:extLst>
                </a:gridCol>
                <a:gridCol w="397205">
                  <a:extLst>
                    <a:ext uri="{9D8B030D-6E8A-4147-A177-3AD203B41FA5}">
                      <a16:colId xmlns:a16="http://schemas.microsoft.com/office/drawing/2014/main" val="1205110231"/>
                    </a:ext>
                  </a:extLst>
                </a:gridCol>
                <a:gridCol w="397205">
                  <a:extLst>
                    <a:ext uri="{9D8B030D-6E8A-4147-A177-3AD203B41FA5}">
                      <a16:colId xmlns:a16="http://schemas.microsoft.com/office/drawing/2014/main" val="2017906904"/>
                    </a:ext>
                  </a:extLst>
                </a:gridCol>
                <a:gridCol w="397205">
                  <a:extLst>
                    <a:ext uri="{9D8B030D-6E8A-4147-A177-3AD203B41FA5}">
                      <a16:colId xmlns:a16="http://schemas.microsoft.com/office/drawing/2014/main" val="3623958585"/>
                    </a:ext>
                  </a:extLst>
                </a:gridCol>
                <a:gridCol w="397205">
                  <a:extLst>
                    <a:ext uri="{9D8B030D-6E8A-4147-A177-3AD203B41FA5}">
                      <a16:colId xmlns:a16="http://schemas.microsoft.com/office/drawing/2014/main" val="3255777498"/>
                    </a:ext>
                  </a:extLst>
                </a:gridCol>
                <a:gridCol w="397205">
                  <a:extLst>
                    <a:ext uri="{9D8B030D-6E8A-4147-A177-3AD203B41FA5}">
                      <a16:colId xmlns:a16="http://schemas.microsoft.com/office/drawing/2014/main" val="1007443005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C U R S O 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2005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2006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2007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2008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2009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2010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2011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2012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2013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125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1s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2s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98415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Técnico em Edificações – EJA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66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34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17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21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16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49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46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68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57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35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30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12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99632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Técnico em Eletrotécnica – EJA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-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19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10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10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5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36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24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48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34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37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34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19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4028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Técnico em Turismo – EJA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12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629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Técnico em Secretariado – EJA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11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37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25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19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18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17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17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36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26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25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24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24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22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75390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Técnico em Enfermagem – EJA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38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108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79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104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105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99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83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139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112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119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99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118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88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28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92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09818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Técnico em Informática- EJA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-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33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22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55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43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66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52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79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56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71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56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67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50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26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69469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Técnico em Laboratório – EJA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36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58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44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73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84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77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65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87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69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95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89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88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75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49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73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1370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Total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66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131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272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180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261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256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285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236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426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333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426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359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369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299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131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269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43403340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59226" y="6018868"/>
            <a:ext cx="49760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Fonte: IFRR- PDI 2009/2013; CORES – Registro de matrículas</a:t>
            </a:r>
            <a:endParaRPr kumimoji="0" lang="pt-BR" altLang="pt-B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Considera apenas as matrículas novas e matrículas do primeiro semestre de cada ano.</a:t>
            </a: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401335" y="2149779"/>
            <a:ext cx="72764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QUADRO 2 – Matrícula inicial* Cursos PROEJA – IFRR – 2005 a 2013</a:t>
            </a:r>
            <a:endParaRPr kumimoji="0" lang="pt-BR" alt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69363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>
            <a:extLst>
              <a:ext uri="{FF2B5EF4-FFF2-40B4-BE49-F238E27FC236}">
                <a16:creationId xmlns:a16="http://schemas.microsoft.com/office/drawing/2014/main" id="{CED67889-4496-40C1-B7D8-C64FB2B8B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9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972631"/>
              </p:ext>
            </p:extLst>
          </p:nvPr>
        </p:nvGraphicFramePr>
        <p:xfrm>
          <a:off x="1115616" y="2492896"/>
          <a:ext cx="6768752" cy="38557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076180">
                  <a:extLst>
                    <a:ext uri="{9D8B030D-6E8A-4147-A177-3AD203B41FA5}">
                      <a16:colId xmlns:a16="http://schemas.microsoft.com/office/drawing/2014/main" val="1775085249"/>
                    </a:ext>
                  </a:extLst>
                </a:gridCol>
                <a:gridCol w="3692572">
                  <a:extLst>
                    <a:ext uri="{9D8B030D-6E8A-4147-A177-3AD203B41FA5}">
                      <a16:colId xmlns:a16="http://schemas.microsoft.com/office/drawing/2014/main" val="34869690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ANO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Diplomas Expedidos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30314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2008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2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77287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2009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88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59599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2010</a:t>
                      </a:r>
                      <a:endParaRPr lang="pt-BR" sz="2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40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01464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2011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12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83931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2012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1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13634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2013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0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902050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2014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8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177565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2015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14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520205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TOTAL</a:t>
                      </a:r>
                      <a:endParaRPr lang="pt-BR" sz="2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165</a:t>
                      </a:r>
                      <a:endParaRPr lang="pt-BR" sz="2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59476118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6452044"/>
            <a:ext cx="453650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35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*FONTE: DERA CAMPUS BOA VISTA CENTRO</a:t>
            </a: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115616" y="1686146"/>
            <a:ext cx="67687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35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QUADRO 3 – Diplomas expedidos Curso de Especialização em Educação Profissional Integrada a Educação Básica na Modalidade de Educação de Jovens e Adultos, IFRR 2008-2015 *</a:t>
            </a:r>
            <a:endParaRPr kumimoji="0" lang="pt-BR" alt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14270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>
            <a:extLst>
              <a:ext uri="{FF2B5EF4-FFF2-40B4-BE49-F238E27FC236}">
                <a16:creationId xmlns:a16="http://schemas.microsoft.com/office/drawing/2014/main" id="{CED67889-4496-40C1-B7D8-C64FB2B8B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9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115616" y="1932367"/>
            <a:ext cx="676875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35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PROEJA – PDI 2014 - 2018</a:t>
            </a:r>
            <a:endParaRPr kumimoji="0" lang="pt-BR" alt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2420888"/>
            <a:ext cx="9076050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364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>
            <a:extLst>
              <a:ext uri="{FF2B5EF4-FFF2-40B4-BE49-F238E27FC236}">
                <a16:creationId xmlns:a16="http://schemas.microsoft.com/office/drawing/2014/main" id="{CED67889-4496-40C1-B7D8-C64FB2B8B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9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115616" y="1932367"/>
            <a:ext cx="676875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35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PROEJA – PDI 2014 - 2018</a:t>
            </a:r>
            <a:endParaRPr kumimoji="0" lang="pt-BR" alt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2589058"/>
            <a:ext cx="8815585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702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>
            <a:extLst>
              <a:ext uri="{FF2B5EF4-FFF2-40B4-BE49-F238E27FC236}">
                <a16:creationId xmlns:a16="http://schemas.microsoft.com/office/drawing/2014/main" id="{CED67889-4496-40C1-B7D8-C64FB2B8B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9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115616" y="1932367"/>
            <a:ext cx="676875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35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63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PROEJA – PDI 2014 - 2018</a:t>
            </a:r>
            <a:endParaRPr kumimoji="0" lang="pt-BR" alt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2589058"/>
            <a:ext cx="8815585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6849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502</Words>
  <Application>Microsoft Office PowerPoint</Application>
  <PresentationFormat>Apresentação na tela (4:3)</PresentationFormat>
  <Paragraphs>222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Instituto Federal de Roraima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Lilian Vanessa Carvalho Gama</dc:creator>
  <cp:lastModifiedBy>ananias filho noronha</cp:lastModifiedBy>
  <cp:revision>12</cp:revision>
  <dcterms:created xsi:type="dcterms:W3CDTF">2018-09-21T12:26:27Z</dcterms:created>
  <dcterms:modified xsi:type="dcterms:W3CDTF">2018-09-27T19:31:11Z</dcterms:modified>
</cp:coreProperties>
</file>